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4" r:id="rId6"/>
    <p:sldId id="260" r:id="rId7"/>
    <p:sldId id="262" r:id="rId8"/>
    <p:sldId id="261"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37020-0522-4189-B4B2-2914B37CA77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C6E779A-33B9-44E6-9D03-687634C5EF24}">
      <dgm:prSet/>
      <dgm:spPr/>
      <dgm:t>
        <a:bodyPr/>
        <a:lstStyle/>
        <a:p>
          <a:r>
            <a:rPr lang="en-MY"/>
            <a:t>Hull Design</a:t>
          </a:r>
          <a:endParaRPr lang="en-US"/>
        </a:p>
      </dgm:t>
    </dgm:pt>
    <dgm:pt modelId="{B0FCC75C-C4DE-4943-893F-662FB85AE6B0}" type="parTrans" cxnId="{6F36B620-9C43-487E-9B51-AF3473571F89}">
      <dgm:prSet/>
      <dgm:spPr/>
      <dgm:t>
        <a:bodyPr/>
        <a:lstStyle/>
        <a:p>
          <a:endParaRPr lang="en-US"/>
        </a:p>
      </dgm:t>
    </dgm:pt>
    <dgm:pt modelId="{7F6E86B6-7792-47B3-9FEB-93ED1336A860}" type="sibTrans" cxnId="{6F36B620-9C43-487E-9B51-AF3473571F89}">
      <dgm:prSet/>
      <dgm:spPr/>
      <dgm:t>
        <a:bodyPr/>
        <a:lstStyle/>
        <a:p>
          <a:endParaRPr lang="en-US"/>
        </a:p>
      </dgm:t>
    </dgm:pt>
    <dgm:pt modelId="{7DEA0FC1-5ABD-4F2D-9C1C-42EF51BD8D8E}">
      <dgm:prSet/>
      <dgm:spPr/>
      <dgm:t>
        <a:bodyPr/>
        <a:lstStyle/>
        <a:p>
          <a:r>
            <a:rPr lang="en-MY"/>
            <a:t>Propulsion System</a:t>
          </a:r>
          <a:endParaRPr lang="en-US"/>
        </a:p>
      </dgm:t>
    </dgm:pt>
    <dgm:pt modelId="{B90DA6CC-8AE0-4147-AC77-59ABCA6ADEB4}" type="parTrans" cxnId="{9EF842CF-FD9E-4261-AE8B-7CAB54623560}">
      <dgm:prSet/>
      <dgm:spPr/>
      <dgm:t>
        <a:bodyPr/>
        <a:lstStyle/>
        <a:p>
          <a:endParaRPr lang="en-US"/>
        </a:p>
      </dgm:t>
    </dgm:pt>
    <dgm:pt modelId="{168894B8-64DF-4B0C-87C0-C8BB338C8134}" type="sibTrans" cxnId="{9EF842CF-FD9E-4261-AE8B-7CAB54623560}">
      <dgm:prSet/>
      <dgm:spPr/>
      <dgm:t>
        <a:bodyPr/>
        <a:lstStyle/>
        <a:p>
          <a:endParaRPr lang="en-US"/>
        </a:p>
      </dgm:t>
    </dgm:pt>
    <dgm:pt modelId="{16D194A2-59C1-4BCB-A96E-156104FAB490}">
      <dgm:prSet/>
      <dgm:spPr/>
      <dgm:t>
        <a:bodyPr/>
        <a:lstStyle/>
        <a:p>
          <a:r>
            <a:rPr lang="en-MY"/>
            <a:t>Navigation System &amp; Control</a:t>
          </a:r>
          <a:endParaRPr lang="en-US"/>
        </a:p>
      </dgm:t>
    </dgm:pt>
    <dgm:pt modelId="{63FE3BB0-4ACF-41F7-B6C4-34784FC4C36A}" type="parTrans" cxnId="{4E398D94-664F-45EE-B480-6F85CE76D179}">
      <dgm:prSet/>
      <dgm:spPr/>
      <dgm:t>
        <a:bodyPr/>
        <a:lstStyle/>
        <a:p>
          <a:endParaRPr lang="en-US"/>
        </a:p>
      </dgm:t>
    </dgm:pt>
    <dgm:pt modelId="{51C98E27-93FD-405A-82C7-E6CAA091D187}" type="sibTrans" cxnId="{4E398D94-664F-45EE-B480-6F85CE76D179}">
      <dgm:prSet/>
      <dgm:spPr/>
      <dgm:t>
        <a:bodyPr/>
        <a:lstStyle/>
        <a:p>
          <a:endParaRPr lang="en-US"/>
        </a:p>
      </dgm:t>
    </dgm:pt>
    <dgm:pt modelId="{5FFD6466-05F3-4965-BA1E-F6505C8C74B1}">
      <dgm:prSet/>
      <dgm:spPr/>
      <dgm:t>
        <a:bodyPr/>
        <a:lstStyle/>
        <a:p>
          <a:r>
            <a:rPr lang="en-MY"/>
            <a:t>Data Collection</a:t>
          </a:r>
          <a:endParaRPr lang="en-US"/>
        </a:p>
      </dgm:t>
    </dgm:pt>
    <dgm:pt modelId="{65FC0062-51C8-4997-A524-5C6DABCF7DF3}" type="parTrans" cxnId="{B82AFF9A-A019-49B0-8B45-BD9E3691A8FC}">
      <dgm:prSet/>
      <dgm:spPr/>
      <dgm:t>
        <a:bodyPr/>
        <a:lstStyle/>
        <a:p>
          <a:endParaRPr lang="en-US"/>
        </a:p>
      </dgm:t>
    </dgm:pt>
    <dgm:pt modelId="{885770F9-EF26-4FAC-B993-2B580566498A}" type="sibTrans" cxnId="{B82AFF9A-A019-49B0-8B45-BD9E3691A8FC}">
      <dgm:prSet/>
      <dgm:spPr/>
      <dgm:t>
        <a:bodyPr/>
        <a:lstStyle/>
        <a:p>
          <a:endParaRPr lang="en-US"/>
        </a:p>
      </dgm:t>
    </dgm:pt>
    <dgm:pt modelId="{CE17443B-1325-4C39-9DB4-DDA83B193CCB}">
      <dgm:prSet/>
      <dgm:spPr/>
      <dgm:t>
        <a:bodyPr/>
        <a:lstStyle/>
        <a:p>
          <a:r>
            <a:rPr lang="en-MY"/>
            <a:t>Data Transmission</a:t>
          </a:r>
          <a:endParaRPr lang="en-US"/>
        </a:p>
      </dgm:t>
    </dgm:pt>
    <dgm:pt modelId="{87B2C3FA-D652-4CF9-BDBA-A69DD2DBB415}" type="parTrans" cxnId="{BA68E0FB-FA0D-4D3E-9E21-19822BDB94B3}">
      <dgm:prSet/>
      <dgm:spPr/>
      <dgm:t>
        <a:bodyPr/>
        <a:lstStyle/>
        <a:p>
          <a:endParaRPr lang="en-US"/>
        </a:p>
      </dgm:t>
    </dgm:pt>
    <dgm:pt modelId="{FB0FB5A4-C2F4-4D56-81BD-17255E97D544}" type="sibTrans" cxnId="{BA68E0FB-FA0D-4D3E-9E21-19822BDB94B3}">
      <dgm:prSet/>
      <dgm:spPr/>
      <dgm:t>
        <a:bodyPr/>
        <a:lstStyle/>
        <a:p>
          <a:endParaRPr lang="en-US"/>
        </a:p>
      </dgm:t>
    </dgm:pt>
    <dgm:pt modelId="{6907B4E3-678B-41D1-BC7B-0CC8990E515C}">
      <dgm:prSet/>
      <dgm:spPr/>
      <dgm:t>
        <a:bodyPr/>
        <a:lstStyle/>
        <a:p>
          <a:r>
            <a:rPr lang="en-MY"/>
            <a:t>Power Management</a:t>
          </a:r>
          <a:endParaRPr lang="en-US"/>
        </a:p>
      </dgm:t>
    </dgm:pt>
    <dgm:pt modelId="{F474F915-5356-489D-9B7B-05B4D0B08999}" type="parTrans" cxnId="{AF2B37A3-FA9B-446D-9D03-3372CCA7D683}">
      <dgm:prSet/>
      <dgm:spPr/>
      <dgm:t>
        <a:bodyPr/>
        <a:lstStyle/>
        <a:p>
          <a:endParaRPr lang="en-US"/>
        </a:p>
      </dgm:t>
    </dgm:pt>
    <dgm:pt modelId="{B81BEFC6-D6FC-49EF-8851-EFB8EE00BEC9}" type="sibTrans" cxnId="{AF2B37A3-FA9B-446D-9D03-3372CCA7D683}">
      <dgm:prSet/>
      <dgm:spPr/>
      <dgm:t>
        <a:bodyPr/>
        <a:lstStyle/>
        <a:p>
          <a:endParaRPr lang="en-US"/>
        </a:p>
      </dgm:t>
    </dgm:pt>
    <dgm:pt modelId="{11FFAB1B-9D7C-4A25-9C1F-E32FD5E90C79}" type="pres">
      <dgm:prSet presAssocID="{10E37020-0522-4189-B4B2-2914B37CA77E}" presName="linear" presStyleCnt="0">
        <dgm:presLayoutVars>
          <dgm:dir/>
          <dgm:animLvl val="lvl"/>
          <dgm:resizeHandles val="exact"/>
        </dgm:presLayoutVars>
      </dgm:prSet>
      <dgm:spPr/>
    </dgm:pt>
    <dgm:pt modelId="{7973DC03-C006-4E38-AFE3-C182F1D6A1B6}" type="pres">
      <dgm:prSet presAssocID="{0C6E779A-33B9-44E6-9D03-687634C5EF24}" presName="parentLin" presStyleCnt="0"/>
      <dgm:spPr/>
    </dgm:pt>
    <dgm:pt modelId="{72EC8305-E3C5-4E91-9AB3-263B7F1E4735}" type="pres">
      <dgm:prSet presAssocID="{0C6E779A-33B9-44E6-9D03-687634C5EF24}" presName="parentLeftMargin" presStyleLbl="node1" presStyleIdx="0" presStyleCnt="6"/>
      <dgm:spPr/>
    </dgm:pt>
    <dgm:pt modelId="{B7DEFFB5-8E46-4624-8BDF-17C96773F936}" type="pres">
      <dgm:prSet presAssocID="{0C6E779A-33B9-44E6-9D03-687634C5EF24}" presName="parentText" presStyleLbl="node1" presStyleIdx="0" presStyleCnt="6">
        <dgm:presLayoutVars>
          <dgm:chMax val="0"/>
          <dgm:bulletEnabled val="1"/>
        </dgm:presLayoutVars>
      </dgm:prSet>
      <dgm:spPr/>
    </dgm:pt>
    <dgm:pt modelId="{6DD9D8DD-9BBE-4278-BC2F-5B46A0B4E832}" type="pres">
      <dgm:prSet presAssocID="{0C6E779A-33B9-44E6-9D03-687634C5EF24}" presName="negativeSpace" presStyleCnt="0"/>
      <dgm:spPr/>
    </dgm:pt>
    <dgm:pt modelId="{3EA6180B-39ED-4223-BDC8-6842B662D748}" type="pres">
      <dgm:prSet presAssocID="{0C6E779A-33B9-44E6-9D03-687634C5EF24}" presName="childText" presStyleLbl="conFgAcc1" presStyleIdx="0" presStyleCnt="6">
        <dgm:presLayoutVars>
          <dgm:bulletEnabled val="1"/>
        </dgm:presLayoutVars>
      </dgm:prSet>
      <dgm:spPr/>
    </dgm:pt>
    <dgm:pt modelId="{8D1A24FD-19F0-41A5-8A66-DD417AB62CFB}" type="pres">
      <dgm:prSet presAssocID="{7F6E86B6-7792-47B3-9FEB-93ED1336A860}" presName="spaceBetweenRectangles" presStyleCnt="0"/>
      <dgm:spPr/>
    </dgm:pt>
    <dgm:pt modelId="{B307D4A1-528A-43CD-8CD5-E017974281F3}" type="pres">
      <dgm:prSet presAssocID="{7DEA0FC1-5ABD-4F2D-9C1C-42EF51BD8D8E}" presName="parentLin" presStyleCnt="0"/>
      <dgm:spPr/>
    </dgm:pt>
    <dgm:pt modelId="{6DAB6CEC-2B9F-486D-A649-58FF49C95F9D}" type="pres">
      <dgm:prSet presAssocID="{7DEA0FC1-5ABD-4F2D-9C1C-42EF51BD8D8E}" presName="parentLeftMargin" presStyleLbl="node1" presStyleIdx="0" presStyleCnt="6"/>
      <dgm:spPr/>
    </dgm:pt>
    <dgm:pt modelId="{16C1CEA1-FDBA-475A-BE56-E18F633945A0}" type="pres">
      <dgm:prSet presAssocID="{7DEA0FC1-5ABD-4F2D-9C1C-42EF51BD8D8E}" presName="parentText" presStyleLbl="node1" presStyleIdx="1" presStyleCnt="6">
        <dgm:presLayoutVars>
          <dgm:chMax val="0"/>
          <dgm:bulletEnabled val="1"/>
        </dgm:presLayoutVars>
      </dgm:prSet>
      <dgm:spPr/>
    </dgm:pt>
    <dgm:pt modelId="{7B4614F6-C801-4260-A1C2-A3BD61EF8716}" type="pres">
      <dgm:prSet presAssocID="{7DEA0FC1-5ABD-4F2D-9C1C-42EF51BD8D8E}" presName="negativeSpace" presStyleCnt="0"/>
      <dgm:spPr/>
    </dgm:pt>
    <dgm:pt modelId="{94C53698-6AA2-4081-85E4-55133DD3E0DC}" type="pres">
      <dgm:prSet presAssocID="{7DEA0FC1-5ABD-4F2D-9C1C-42EF51BD8D8E}" presName="childText" presStyleLbl="conFgAcc1" presStyleIdx="1" presStyleCnt="6">
        <dgm:presLayoutVars>
          <dgm:bulletEnabled val="1"/>
        </dgm:presLayoutVars>
      </dgm:prSet>
      <dgm:spPr/>
    </dgm:pt>
    <dgm:pt modelId="{69375079-6110-4566-8738-0480432B632D}" type="pres">
      <dgm:prSet presAssocID="{168894B8-64DF-4B0C-87C0-C8BB338C8134}" presName="spaceBetweenRectangles" presStyleCnt="0"/>
      <dgm:spPr/>
    </dgm:pt>
    <dgm:pt modelId="{B77A5936-A919-4483-8B53-A53B35E0E33D}" type="pres">
      <dgm:prSet presAssocID="{16D194A2-59C1-4BCB-A96E-156104FAB490}" presName="parentLin" presStyleCnt="0"/>
      <dgm:spPr/>
    </dgm:pt>
    <dgm:pt modelId="{3B7C7AB9-BF26-492C-9F66-D862DB279180}" type="pres">
      <dgm:prSet presAssocID="{16D194A2-59C1-4BCB-A96E-156104FAB490}" presName="parentLeftMargin" presStyleLbl="node1" presStyleIdx="1" presStyleCnt="6"/>
      <dgm:spPr/>
    </dgm:pt>
    <dgm:pt modelId="{B550D5A3-6F10-4893-A9BD-8B2F746EA460}" type="pres">
      <dgm:prSet presAssocID="{16D194A2-59C1-4BCB-A96E-156104FAB490}" presName="parentText" presStyleLbl="node1" presStyleIdx="2" presStyleCnt="6">
        <dgm:presLayoutVars>
          <dgm:chMax val="0"/>
          <dgm:bulletEnabled val="1"/>
        </dgm:presLayoutVars>
      </dgm:prSet>
      <dgm:spPr/>
    </dgm:pt>
    <dgm:pt modelId="{7ED82D65-A25E-40E4-B1DC-57D6782D618F}" type="pres">
      <dgm:prSet presAssocID="{16D194A2-59C1-4BCB-A96E-156104FAB490}" presName="negativeSpace" presStyleCnt="0"/>
      <dgm:spPr/>
    </dgm:pt>
    <dgm:pt modelId="{3340C80D-E8E7-461C-98E2-3EECF340C79F}" type="pres">
      <dgm:prSet presAssocID="{16D194A2-59C1-4BCB-A96E-156104FAB490}" presName="childText" presStyleLbl="conFgAcc1" presStyleIdx="2" presStyleCnt="6">
        <dgm:presLayoutVars>
          <dgm:bulletEnabled val="1"/>
        </dgm:presLayoutVars>
      </dgm:prSet>
      <dgm:spPr/>
    </dgm:pt>
    <dgm:pt modelId="{2FC08A8A-11A4-49C5-B16C-006384509036}" type="pres">
      <dgm:prSet presAssocID="{51C98E27-93FD-405A-82C7-E6CAA091D187}" presName="spaceBetweenRectangles" presStyleCnt="0"/>
      <dgm:spPr/>
    </dgm:pt>
    <dgm:pt modelId="{3FCFF87B-71D1-4523-A7E9-2CB8471B4832}" type="pres">
      <dgm:prSet presAssocID="{5FFD6466-05F3-4965-BA1E-F6505C8C74B1}" presName="parentLin" presStyleCnt="0"/>
      <dgm:spPr/>
    </dgm:pt>
    <dgm:pt modelId="{A735F3D6-C4D6-463D-9148-290759562D40}" type="pres">
      <dgm:prSet presAssocID="{5FFD6466-05F3-4965-BA1E-F6505C8C74B1}" presName="parentLeftMargin" presStyleLbl="node1" presStyleIdx="2" presStyleCnt="6"/>
      <dgm:spPr/>
    </dgm:pt>
    <dgm:pt modelId="{EDA62809-CBA8-4B35-B669-626A2D1BDCEA}" type="pres">
      <dgm:prSet presAssocID="{5FFD6466-05F3-4965-BA1E-F6505C8C74B1}" presName="parentText" presStyleLbl="node1" presStyleIdx="3" presStyleCnt="6">
        <dgm:presLayoutVars>
          <dgm:chMax val="0"/>
          <dgm:bulletEnabled val="1"/>
        </dgm:presLayoutVars>
      </dgm:prSet>
      <dgm:spPr/>
    </dgm:pt>
    <dgm:pt modelId="{423F657A-B821-4083-8B14-114D996D5103}" type="pres">
      <dgm:prSet presAssocID="{5FFD6466-05F3-4965-BA1E-F6505C8C74B1}" presName="negativeSpace" presStyleCnt="0"/>
      <dgm:spPr/>
    </dgm:pt>
    <dgm:pt modelId="{91C1827B-4789-4F94-951A-33612EC4B391}" type="pres">
      <dgm:prSet presAssocID="{5FFD6466-05F3-4965-BA1E-F6505C8C74B1}" presName="childText" presStyleLbl="conFgAcc1" presStyleIdx="3" presStyleCnt="6">
        <dgm:presLayoutVars>
          <dgm:bulletEnabled val="1"/>
        </dgm:presLayoutVars>
      </dgm:prSet>
      <dgm:spPr/>
    </dgm:pt>
    <dgm:pt modelId="{7AA6F95D-1DD2-4381-89AE-8FDE2F57B768}" type="pres">
      <dgm:prSet presAssocID="{885770F9-EF26-4FAC-B993-2B580566498A}" presName="spaceBetweenRectangles" presStyleCnt="0"/>
      <dgm:spPr/>
    </dgm:pt>
    <dgm:pt modelId="{400748B6-7E8C-40C0-953D-C152A591F958}" type="pres">
      <dgm:prSet presAssocID="{CE17443B-1325-4C39-9DB4-DDA83B193CCB}" presName="parentLin" presStyleCnt="0"/>
      <dgm:spPr/>
    </dgm:pt>
    <dgm:pt modelId="{3966869B-FDB7-4410-92EE-232F17F410A3}" type="pres">
      <dgm:prSet presAssocID="{CE17443B-1325-4C39-9DB4-DDA83B193CCB}" presName="parentLeftMargin" presStyleLbl="node1" presStyleIdx="3" presStyleCnt="6"/>
      <dgm:spPr/>
    </dgm:pt>
    <dgm:pt modelId="{1E8760E2-EF25-4C8E-B10F-79BCAF5A9BE9}" type="pres">
      <dgm:prSet presAssocID="{CE17443B-1325-4C39-9DB4-DDA83B193CCB}" presName="parentText" presStyleLbl="node1" presStyleIdx="4" presStyleCnt="6">
        <dgm:presLayoutVars>
          <dgm:chMax val="0"/>
          <dgm:bulletEnabled val="1"/>
        </dgm:presLayoutVars>
      </dgm:prSet>
      <dgm:spPr/>
    </dgm:pt>
    <dgm:pt modelId="{760BAA5F-A7FC-4FE4-88B3-B93958D8025C}" type="pres">
      <dgm:prSet presAssocID="{CE17443B-1325-4C39-9DB4-DDA83B193CCB}" presName="negativeSpace" presStyleCnt="0"/>
      <dgm:spPr/>
    </dgm:pt>
    <dgm:pt modelId="{6455892E-E0F6-4993-BC74-ED170E0DEA6E}" type="pres">
      <dgm:prSet presAssocID="{CE17443B-1325-4C39-9DB4-DDA83B193CCB}" presName="childText" presStyleLbl="conFgAcc1" presStyleIdx="4" presStyleCnt="6">
        <dgm:presLayoutVars>
          <dgm:bulletEnabled val="1"/>
        </dgm:presLayoutVars>
      </dgm:prSet>
      <dgm:spPr/>
    </dgm:pt>
    <dgm:pt modelId="{95AFA090-C17E-4BCF-86A7-4BA017D585CC}" type="pres">
      <dgm:prSet presAssocID="{FB0FB5A4-C2F4-4D56-81BD-17255E97D544}" presName="spaceBetweenRectangles" presStyleCnt="0"/>
      <dgm:spPr/>
    </dgm:pt>
    <dgm:pt modelId="{617E94B8-3B6F-4151-A4EA-3536EB46581E}" type="pres">
      <dgm:prSet presAssocID="{6907B4E3-678B-41D1-BC7B-0CC8990E515C}" presName="parentLin" presStyleCnt="0"/>
      <dgm:spPr/>
    </dgm:pt>
    <dgm:pt modelId="{BC135356-7C9D-4B81-8819-7D4F19B27F72}" type="pres">
      <dgm:prSet presAssocID="{6907B4E3-678B-41D1-BC7B-0CC8990E515C}" presName="parentLeftMargin" presStyleLbl="node1" presStyleIdx="4" presStyleCnt="6"/>
      <dgm:spPr/>
    </dgm:pt>
    <dgm:pt modelId="{10AE4053-F38B-4AA5-9DC7-81D2F97086EB}" type="pres">
      <dgm:prSet presAssocID="{6907B4E3-678B-41D1-BC7B-0CC8990E515C}" presName="parentText" presStyleLbl="node1" presStyleIdx="5" presStyleCnt="6">
        <dgm:presLayoutVars>
          <dgm:chMax val="0"/>
          <dgm:bulletEnabled val="1"/>
        </dgm:presLayoutVars>
      </dgm:prSet>
      <dgm:spPr/>
    </dgm:pt>
    <dgm:pt modelId="{642901F4-7E0C-43DF-9CE0-90D99D3F0758}" type="pres">
      <dgm:prSet presAssocID="{6907B4E3-678B-41D1-BC7B-0CC8990E515C}" presName="negativeSpace" presStyleCnt="0"/>
      <dgm:spPr/>
    </dgm:pt>
    <dgm:pt modelId="{717CF6D6-EC41-4F1B-85CB-699F4A66BAC0}" type="pres">
      <dgm:prSet presAssocID="{6907B4E3-678B-41D1-BC7B-0CC8990E515C}" presName="childText" presStyleLbl="conFgAcc1" presStyleIdx="5" presStyleCnt="6">
        <dgm:presLayoutVars>
          <dgm:bulletEnabled val="1"/>
        </dgm:presLayoutVars>
      </dgm:prSet>
      <dgm:spPr/>
    </dgm:pt>
  </dgm:ptLst>
  <dgm:cxnLst>
    <dgm:cxn modelId="{A6D9CC1F-38FB-4F3A-A6AE-0883DC849D17}" type="presOf" srcId="{6907B4E3-678B-41D1-BC7B-0CC8990E515C}" destId="{10AE4053-F38B-4AA5-9DC7-81D2F97086EB}" srcOrd="1" destOrd="0" presId="urn:microsoft.com/office/officeart/2005/8/layout/list1"/>
    <dgm:cxn modelId="{6F36B620-9C43-487E-9B51-AF3473571F89}" srcId="{10E37020-0522-4189-B4B2-2914B37CA77E}" destId="{0C6E779A-33B9-44E6-9D03-687634C5EF24}" srcOrd="0" destOrd="0" parTransId="{B0FCC75C-C4DE-4943-893F-662FB85AE6B0}" sibTransId="{7F6E86B6-7792-47B3-9FEB-93ED1336A860}"/>
    <dgm:cxn modelId="{CEA2C826-E06D-405C-B27A-BFCBD087EF7F}" type="presOf" srcId="{0C6E779A-33B9-44E6-9D03-687634C5EF24}" destId="{72EC8305-E3C5-4E91-9AB3-263B7F1E4735}" srcOrd="0" destOrd="0" presId="urn:microsoft.com/office/officeart/2005/8/layout/list1"/>
    <dgm:cxn modelId="{7A8A1A36-0BB5-4EDC-BF48-08B25BC3EE9D}" type="presOf" srcId="{10E37020-0522-4189-B4B2-2914B37CA77E}" destId="{11FFAB1B-9D7C-4A25-9C1F-E32FD5E90C79}" srcOrd="0" destOrd="0" presId="urn:microsoft.com/office/officeart/2005/8/layout/list1"/>
    <dgm:cxn modelId="{F2B9EE61-836A-430E-8E35-03E6B422B4E1}" type="presOf" srcId="{5FFD6466-05F3-4965-BA1E-F6505C8C74B1}" destId="{EDA62809-CBA8-4B35-B669-626A2D1BDCEA}" srcOrd="1" destOrd="0" presId="urn:microsoft.com/office/officeart/2005/8/layout/list1"/>
    <dgm:cxn modelId="{0C873B74-41FA-49BE-A3A9-F1B51D9A1A51}" type="presOf" srcId="{CE17443B-1325-4C39-9DB4-DDA83B193CCB}" destId="{3966869B-FDB7-4410-92EE-232F17F410A3}" srcOrd="0" destOrd="0" presId="urn:microsoft.com/office/officeart/2005/8/layout/list1"/>
    <dgm:cxn modelId="{A47EB178-0DE9-4A0C-A56D-8DB3208B9313}" type="presOf" srcId="{7DEA0FC1-5ABD-4F2D-9C1C-42EF51BD8D8E}" destId="{6DAB6CEC-2B9F-486D-A649-58FF49C95F9D}" srcOrd="0" destOrd="0" presId="urn:microsoft.com/office/officeart/2005/8/layout/list1"/>
    <dgm:cxn modelId="{66CBAA5A-CB22-4B58-BD15-E24E4599072E}" type="presOf" srcId="{7DEA0FC1-5ABD-4F2D-9C1C-42EF51BD8D8E}" destId="{16C1CEA1-FDBA-475A-BE56-E18F633945A0}" srcOrd="1" destOrd="0" presId="urn:microsoft.com/office/officeart/2005/8/layout/list1"/>
    <dgm:cxn modelId="{4E398D94-664F-45EE-B480-6F85CE76D179}" srcId="{10E37020-0522-4189-B4B2-2914B37CA77E}" destId="{16D194A2-59C1-4BCB-A96E-156104FAB490}" srcOrd="2" destOrd="0" parTransId="{63FE3BB0-4ACF-41F7-B6C4-34784FC4C36A}" sibTransId="{51C98E27-93FD-405A-82C7-E6CAA091D187}"/>
    <dgm:cxn modelId="{B82AFF9A-A019-49B0-8B45-BD9E3691A8FC}" srcId="{10E37020-0522-4189-B4B2-2914B37CA77E}" destId="{5FFD6466-05F3-4965-BA1E-F6505C8C74B1}" srcOrd="3" destOrd="0" parTransId="{65FC0062-51C8-4997-A524-5C6DABCF7DF3}" sibTransId="{885770F9-EF26-4FAC-B993-2B580566498A}"/>
    <dgm:cxn modelId="{A7A3A2A2-CB34-46E1-AA9A-E0A212AEA0DF}" type="presOf" srcId="{16D194A2-59C1-4BCB-A96E-156104FAB490}" destId="{3B7C7AB9-BF26-492C-9F66-D862DB279180}" srcOrd="0" destOrd="0" presId="urn:microsoft.com/office/officeart/2005/8/layout/list1"/>
    <dgm:cxn modelId="{AF2B37A3-FA9B-446D-9D03-3372CCA7D683}" srcId="{10E37020-0522-4189-B4B2-2914B37CA77E}" destId="{6907B4E3-678B-41D1-BC7B-0CC8990E515C}" srcOrd="5" destOrd="0" parTransId="{F474F915-5356-489D-9B7B-05B4D0B08999}" sibTransId="{B81BEFC6-D6FC-49EF-8851-EFB8EE00BEC9}"/>
    <dgm:cxn modelId="{C12B3EB3-0BBE-49A0-B66B-1FDF90F27ADF}" type="presOf" srcId="{6907B4E3-678B-41D1-BC7B-0CC8990E515C}" destId="{BC135356-7C9D-4B81-8819-7D4F19B27F72}" srcOrd="0" destOrd="0" presId="urn:microsoft.com/office/officeart/2005/8/layout/list1"/>
    <dgm:cxn modelId="{9EF842CF-FD9E-4261-AE8B-7CAB54623560}" srcId="{10E37020-0522-4189-B4B2-2914B37CA77E}" destId="{7DEA0FC1-5ABD-4F2D-9C1C-42EF51BD8D8E}" srcOrd="1" destOrd="0" parTransId="{B90DA6CC-8AE0-4147-AC77-59ABCA6ADEB4}" sibTransId="{168894B8-64DF-4B0C-87C0-C8BB338C8134}"/>
    <dgm:cxn modelId="{7868BBE1-BA75-4635-85BF-1809D03E5D95}" type="presOf" srcId="{16D194A2-59C1-4BCB-A96E-156104FAB490}" destId="{B550D5A3-6F10-4893-A9BD-8B2F746EA460}" srcOrd="1" destOrd="0" presId="urn:microsoft.com/office/officeart/2005/8/layout/list1"/>
    <dgm:cxn modelId="{886936E6-51DC-4668-B2F2-CBC96EC8883C}" type="presOf" srcId="{CE17443B-1325-4C39-9DB4-DDA83B193CCB}" destId="{1E8760E2-EF25-4C8E-B10F-79BCAF5A9BE9}" srcOrd="1" destOrd="0" presId="urn:microsoft.com/office/officeart/2005/8/layout/list1"/>
    <dgm:cxn modelId="{CDECB4F1-12FB-47E4-A53B-75E98C5EAA61}" type="presOf" srcId="{5FFD6466-05F3-4965-BA1E-F6505C8C74B1}" destId="{A735F3D6-C4D6-463D-9148-290759562D40}" srcOrd="0" destOrd="0" presId="urn:microsoft.com/office/officeart/2005/8/layout/list1"/>
    <dgm:cxn modelId="{577335F4-98DF-40D4-862D-69EC1E461AD1}" type="presOf" srcId="{0C6E779A-33B9-44E6-9D03-687634C5EF24}" destId="{B7DEFFB5-8E46-4624-8BDF-17C96773F936}" srcOrd="1" destOrd="0" presId="urn:microsoft.com/office/officeart/2005/8/layout/list1"/>
    <dgm:cxn modelId="{BA68E0FB-FA0D-4D3E-9E21-19822BDB94B3}" srcId="{10E37020-0522-4189-B4B2-2914B37CA77E}" destId="{CE17443B-1325-4C39-9DB4-DDA83B193CCB}" srcOrd="4" destOrd="0" parTransId="{87B2C3FA-D652-4CF9-BDBA-A69DD2DBB415}" sibTransId="{FB0FB5A4-C2F4-4D56-81BD-17255E97D544}"/>
    <dgm:cxn modelId="{F4890629-CB18-4E5C-A48A-509741271DDE}" type="presParOf" srcId="{11FFAB1B-9D7C-4A25-9C1F-E32FD5E90C79}" destId="{7973DC03-C006-4E38-AFE3-C182F1D6A1B6}" srcOrd="0" destOrd="0" presId="urn:microsoft.com/office/officeart/2005/8/layout/list1"/>
    <dgm:cxn modelId="{9FA75364-BFDF-4724-99E6-8630A99517D4}" type="presParOf" srcId="{7973DC03-C006-4E38-AFE3-C182F1D6A1B6}" destId="{72EC8305-E3C5-4E91-9AB3-263B7F1E4735}" srcOrd="0" destOrd="0" presId="urn:microsoft.com/office/officeart/2005/8/layout/list1"/>
    <dgm:cxn modelId="{21D9BF0F-F7F3-4045-A391-560F4BA1D025}" type="presParOf" srcId="{7973DC03-C006-4E38-AFE3-C182F1D6A1B6}" destId="{B7DEFFB5-8E46-4624-8BDF-17C96773F936}" srcOrd="1" destOrd="0" presId="urn:microsoft.com/office/officeart/2005/8/layout/list1"/>
    <dgm:cxn modelId="{8D987D33-023C-41FB-89D5-9D13BD3E1FEF}" type="presParOf" srcId="{11FFAB1B-9D7C-4A25-9C1F-E32FD5E90C79}" destId="{6DD9D8DD-9BBE-4278-BC2F-5B46A0B4E832}" srcOrd="1" destOrd="0" presId="urn:microsoft.com/office/officeart/2005/8/layout/list1"/>
    <dgm:cxn modelId="{D216C957-F04E-4EEC-9FE3-F9A88388B832}" type="presParOf" srcId="{11FFAB1B-9D7C-4A25-9C1F-E32FD5E90C79}" destId="{3EA6180B-39ED-4223-BDC8-6842B662D748}" srcOrd="2" destOrd="0" presId="urn:microsoft.com/office/officeart/2005/8/layout/list1"/>
    <dgm:cxn modelId="{3F373D42-A0DC-420E-A65A-82EEA9D383FF}" type="presParOf" srcId="{11FFAB1B-9D7C-4A25-9C1F-E32FD5E90C79}" destId="{8D1A24FD-19F0-41A5-8A66-DD417AB62CFB}" srcOrd="3" destOrd="0" presId="urn:microsoft.com/office/officeart/2005/8/layout/list1"/>
    <dgm:cxn modelId="{2219F6B5-B1CD-4B94-AF38-415CC76F1642}" type="presParOf" srcId="{11FFAB1B-9D7C-4A25-9C1F-E32FD5E90C79}" destId="{B307D4A1-528A-43CD-8CD5-E017974281F3}" srcOrd="4" destOrd="0" presId="urn:microsoft.com/office/officeart/2005/8/layout/list1"/>
    <dgm:cxn modelId="{EC67E507-81BF-4401-BD99-2F5BFD5BB5E1}" type="presParOf" srcId="{B307D4A1-528A-43CD-8CD5-E017974281F3}" destId="{6DAB6CEC-2B9F-486D-A649-58FF49C95F9D}" srcOrd="0" destOrd="0" presId="urn:microsoft.com/office/officeart/2005/8/layout/list1"/>
    <dgm:cxn modelId="{5D35D4C4-B8F7-4183-AAFF-94351CD09D77}" type="presParOf" srcId="{B307D4A1-528A-43CD-8CD5-E017974281F3}" destId="{16C1CEA1-FDBA-475A-BE56-E18F633945A0}" srcOrd="1" destOrd="0" presId="urn:microsoft.com/office/officeart/2005/8/layout/list1"/>
    <dgm:cxn modelId="{A0C818D4-A86C-4481-935F-349A9F087CAF}" type="presParOf" srcId="{11FFAB1B-9D7C-4A25-9C1F-E32FD5E90C79}" destId="{7B4614F6-C801-4260-A1C2-A3BD61EF8716}" srcOrd="5" destOrd="0" presId="urn:microsoft.com/office/officeart/2005/8/layout/list1"/>
    <dgm:cxn modelId="{55B76866-2D4D-40C0-BF1A-BC7BC59B0F03}" type="presParOf" srcId="{11FFAB1B-9D7C-4A25-9C1F-E32FD5E90C79}" destId="{94C53698-6AA2-4081-85E4-55133DD3E0DC}" srcOrd="6" destOrd="0" presId="urn:microsoft.com/office/officeart/2005/8/layout/list1"/>
    <dgm:cxn modelId="{8408FC43-BF1B-4DE0-B7DD-1330D2FCF2F7}" type="presParOf" srcId="{11FFAB1B-9D7C-4A25-9C1F-E32FD5E90C79}" destId="{69375079-6110-4566-8738-0480432B632D}" srcOrd="7" destOrd="0" presId="urn:microsoft.com/office/officeart/2005/8/layout/list1"/>
    <dgm:cxn modelId="{DB8A3BB3-F9A5-4347-A305-0277B6C2618E}" type="presParOf" srcId="{11FFAB1B-9D7C-4A25-9C1F-E32FD5E90C79}" destId="{B77A5936-A919-4483-8B53-A53B35E0E33D}" srcOrd="8" destOrd="0" presId="urn:microsoft.com/office/officeart/2005/8/layout/list1"/>
    <dgm:cxn modelId="{782CDAF7-C187-4D88-A1FA-3737CA5D020E}" type="presParOf" srcId="{B77A5936-A919-4483-8B53-A53B35E0E33D}" destId="{3B7C7AB9-BF26-492C-9F66-D862DB279180}" srcOrd="0" destOrd="0" presId="urn:microsoft.com/office/officeart/2005/8/layout/list1"/>
    <dgm:cxn modelId="{380F5105-A063-4CB6-9DBC-D4D83E5E885B}" type="presParOf" srcId="{B77A5936-A919-4483-8B53-A53B35E0E33D}" destId="{B550D5A3-6F10-4893-A9BD-8B2F746EA460}" srcOrd="1" destOrd="0" presId="urn:microsoft.com/office/officeart/2005/8/layout/list1"/>
    <dgm:cxn modelId="{277A489F-C354-4E85-8192-A1818BF90CA8}" type="presParOf" srcId="{11FFAB1B-9D7C-4A25-9C1F-E32FD5E90C79}" destId="{7ED82D65-A25E-40E4-B1DC-57D6782D618F}" srcOrd="9" destOrd="0" presId="urn:microsoft.com/office/officeart/2005/8/layout/list1"/>
    <dgm:cxn modelId="{4A6D5681-EE9E-4010-A61D-50F8068D6515}" type="presParOf" srcId="{11FFAB1B-9D7C-4A25-9C1F-E32FD5E90C79}" destId="{3340C80D-E8E7-461C-98E2-3EECF340C79F}" srcOrd="10" destOrd="0" presId="urn:microsoft.com/office/officeart/2005/8/layout/list1"/>
    <dgm:cxn modelId="{21A15F4B-A30B-47F1-BDDD-AAE3FD2F4E5B}" type="presParOf" srcId="{11FFAB1B-9D7C-4A25-9C1F-E32FD5E90C79}" destId="{2FC08A8A-11A4-49C5-B16C-006384509036}" srcOrd="11" destOrd="0" presId="urn:microsoft.com/office/officeart/2005/8/layout/list1"/>
    <dgm:cxn modelId="{1731F153-AB20-4A8D-9AAE-E300A554D5A6}" type="presParOf" srcId="{11FFAB1B-9D7C-4A25-9C1F-E32FD5E90C79}" destId="{3FCFF87B-71D1-4523-A7E9-2CB8471B4832}" srcOrd="12" destOrd="0" presId="urn:microsoft.com/office/officeart/2005/8/layout/list1"/>
    <dgm:cxn modelId="{DA324FCB-2F86-484F-A270-20678C6239A5}" type="presParOf" srcId="{3FCFF87B-71D1-4523-A7E9-2CB8471B4832}" destId="{A735F3D6-C4D6-463D-9148-290759562D40}" srcOrd="0" destOrd="0" presId="urn:microsoft.com/office/officeart/2005/8/layout/list1"/>
    <dgm:cxn modelId="{CDA023D4-0233-4DDC-97B8-EB8ACDC11642}" type="presParOf" srcId="{3FCFF87B-71D1-4523-A7E9-2CB8471B4832}" destId="{EDA62809-CBA8-4B35-B669-626A2D1BDCEA}" srcOrd="1" destOrd="0" presId="urn:microsoft.com/office/officeart/2005/8/layout/list1"/>
    <dgm:cxn modelId="{96E77804-1E2D-46CF-9FCB-DAF548AAB292}" type="presParOf" srcId="{11FFAB1B-9D7C-4A25-9C1F-E32FD5E90C79}" destId="{423F657A-B821-4083-8B14-114D996D5103}" srcOrd="13" destOrd="0" presId="urn:microsoft.com/office/officeart/2005/8/layout/list1"/>
    <dgm:cxn modelId="{4A0BCD95-E205-4FE8-A486-1BB2A08EC2F7}" type="presParOf" srcId="{11FFAB1B-9D7C-4A25-9C1F-E32FD5E90C79}" destId="{91C1827B-4789-4F94-951A-33612EC4B391}" srcOrd="14" destOrd="0" presId="urn:microsoft.com/office/officeart/2005/8/layout/list1"/>
    <dgm:cxn modelId="{C7015776-C2F1-4B8D-8B28-866450207A24}" type="presParOf" srcId="{11FFAB1B-9D7C-4A25-9C1F-E32FD5E90C79}" destId="{7AA6F95D-1DD2-4381-89AE-8FDE2F57B768}" srcOrd="15" destOrd="0" presId="urn:microsoft.com/office/officeart/2005/8/layout/list1"/>
    <dgm:cxn modelId="{86E1A0D4-9529-4F2A-AD82-D3B14EBD769E}" type="presParOf" srcId="{11FFAB1B-9D7C-4A25-9C1F-E32FD5E90C79}" destId="{400748B6-7E8C-40C0-953D-C152A591F958}" srcOrd="16" destOrd="0" presId="urn:microsoft.com/office/officeart/2005/8/layout/list1"/>
    <dgm:cxn modelId="{D56F8821-9A33-4A9B-8C61-848337E311E9}" type="presParOf" srcId="{400748B6-7E8C-40C0-953D-C152A591F958}" destId="{3966869B-FDB7-4410-92EE-232F17F410A3}" srcOrd="0" destOrd="0" presId="urn:microsoft.com/office/officeart/2005/8/layout/list1"/>
    <dgm:cxn modelId="{3CB8BD97-3BF1-47E2-9699-466EA5A4DB8B}" type="presParOf" srcId="{400748B6-7E8C-40C0-953D-C152A591F958}" destId="{1E8760E2-EF25-4C8E-B10F-79BCAF5A9BE9}" srcOrd="1" destOrd="0" presId="urn:microsoft.com/office/officeart/2005/8/layout/list1"/>
    <dgm:cxn modelId="{418D73D5-A2F0-4BFE-8D3B-C7ECE86228B2}" type="presParOf" srcId="{11FFAB1B-9D7C-4A25-9C1F-E32FD5E90C79}" destId="{760BAA5F-A7FC-4FE4-88B3-B93958D8025C}" srcOrd="17" destOrd="0" presId="urn:microsoft.com/office/officeart/2005/8/layout/list1"/>
    <dgm:cxn modelId="{18877ED8-B1A6-4FEF-89A7-6D0BBB9F036B}" type="presParOf" srcId="{11FFAB1B-9D7C-4A25-9C1F-E32FD5E90C79}" destId="{6455892E-E0F6-4993-BC74-ED170E0DEA6E}" srcOrd="18" destOrd="0" presId="urn:microsoft.com/office/officeart/2005/8/layout/list1"/>
    <dgm:cxn modelId="{D0D66435-483D-487C-B363-56490CC31DC9}" type="presParOf" srcId="{11FFAB1B-9D7C-4A25-9C1F-E32FD5E90C79}" destId="{95AFA090-C17E-4BCF-86A7-4BA017D585CC}" srcOrd="19" destOrd="0" presId="urn:microsoft.com/office/officeart/2005/8/layout/list1"/>
    <dgm:cxn modelId="{83FB820F-FB5B-44A5-8F28-FA5B640C1F2B}" type="presParOf" srcId="{11FFAB1B-9D7C-4A25-9C1F-E32FD5E90C79}" destId="{617E94B8-3B6F-4151-A4EA-3536EB46581E}" srcOrd="20" destOrd="0" presId="urn:microsoft.com/office/officeart/2005/8/layout/list1"/>
    <dgm:cxn modelId="{3891546D-D72A-41AD-A27C-E43C4FEF632D}" type="presParOf" srcId="{617E94B8-3B6F-4151-A4EA-3536EB46581E}" destId="{BC135356-7C9D-4B81-8819-7D4F19B27F72}" srcOrd="0" destOrd="0" presId="urn:microsoft.com/office/officeart/2005/8/layout/list1"/>
    <dgm:cxn modelId="{B0785A23-2D54-4802-96D2-1DF0AF44DBFD}" type="presParOf" srcId="{617E94B8-3B6F-4151-A4EA-3536EB46581E}" destId="{10AE4053-F38B-4AA5-9DC7-81D2F97086EB}" srcOrd="1" destOrd="0" presId="urn:microsoft.com/office/officeart/2005/8/layout/list1"/>
    <dgm:cxn modelId="{7F93958B-75AB-4FFA-9432-A6BDDC553D69}" type="presParOf" srcId="{11FFAB1B-9D7C-4A25-9C1F-E32FD5E90C79}" destId="{642901F4-7E0C-43DF-9CE0-90D99D3F0758}" srcOrd="21" destOrd="0" presId="urn:microsoft.com/office/officeart/2005/8/layout/list1"/>
    <dgm:cxn modelId="{63579E97-C830-44EB-B4F9-DC8BAA1DC1E8}" type="presParOf" srcId="{11FFAB1B-9D7C-4A25-9C1F-E32FD5E90C79}" destId="{717CF6D6-EC41-4F1B-85CB-699F4A66BAC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6180B-39ED-4223-BDC8-6842B662D748}">
      <dsp:nvSpPr>
        <dsp:cNvPr id="0" name=""/>
        <dsp:cNvSpPr/>
      </dsp:nvSpPr>
      <dsp:spPr>
        <a:xfrm>
          <a:off x="0" y="377149"/>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DEFFB5-8E46-4624-8BDF-17C96773F936}">
      <dsp:nvSpPr>
        <dsp:cNvPr id="0" name=""/>
        <dsp:cNvSpPr/>
      </dsp:nvSpPr>
      <dsp:spPr>
        <a:xfrm>
          <a:off x="308597" y="81949"/>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Hull Design</a:t>
          </a:r>
          <a:endParaRPr lang="en-US" sz="2000" kern="1200"/>
        </a:p>
      </dsp:txBody>
      <dsp:txXfrm>
        <a:off x="337418" y="110770"/>
        <a:ext cx="4262721" cy="532758"/>
      </dsp:txXfrm>
    </dsp:sp>
    <dsp:sp modelId="{94C53698-6AA2-4081-85E4-55133DD3E0DC}">
      <dsp:nvSpPr>
        <dsp:cNvPr id="0" name=""/>
        <dsp:cNvSpPr/>
      </dsp:nvSpPr>
      <dsp:spPr>
        <a:xfrm>
          <a:off x="0" y="1284349"/>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C1CEA1-FDBA-475A-BE56-E18F633945A0}">
      <dsp:nvSpPr>
        <dsp:cNvPr id="0" name=""/>
        <dsp:cNvSpPr/>
      </dsp:nvSpPr>
      <dsp:spPr>
        <a:xfrm>
          <a:off x="308597" y="989149"/>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Propulsion System</a:t>
          </a:r>
          <a:endParaRPr lang="en-US" sz="2000" kern="1200"/>
        </a:p>
      </dsp:txBody>
      <dsp:txXfrm>
        <a:off x="337418" y="1017970"/>
        <a:ext cx="4262721" cy="532758"/>
      </dsp:txXfrm>
    </dsp:sp>
    <dsp:sp modelId="{3340C80D-E8E7-461C-98E2-3EECF340C79F}">
      <dsp:nvSpPr>
        <dsp:cNvPr id="0" name=""/>
        <dsp:cNvSpPr/>
      </dsp:nvSpPr>
      <dsp:spPr>
        <a:xfrm>
          <a:off x="0" y="2191549"/>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50D5A3-6F10-4893-A9BD-8B2F746EA460}">
      <dsp:nvSpPr>
        <dsp:cNvPr id="0" name=""/>
        <dsp:cNvSpPr/>
      </dsp:nvSpPr>
      <dsp:spPr>
        <a:xfrm>
          <a:off x="308597" y="1896349"/>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Navigation System &amp; Control</a:t>
          </a:r>
          <a:endParaRPr lang="en-US" sz="2000" kern="1200"/>
        </a:p>
      </dsp:txBody>
      <dsp:txXfrm>
        <a:off x="337418" y="1925170"/>
        <a:ext cx="4262721" cy="532758"/>
      </dsp:txXfrm>
    </dsp:sp>
    <dsp:sp modelId="{91C1827B-4789-4F94-951A-33612EC4B391}">
      <dsp:nvSpPr>
        <dsp:cNvPr id="0" name=""/>
        <dsp:cNvSpPr/>
      </dsp:nvSpPr>
      <dsp:spPr>
        <a:xfrm>
          <a:off x="0" y="3098750"/>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A62809-CBA8-4B35-B669-626A2D1BDCEA}">
      <dsp:nvSpPr>
        <dsp:cNvPr id="0" name=""/>
        <dsp:cNvSpPr/>
      </dsp:nvSpPr>
      <dsp:spPr>
        <a:xfrm>
          <a:off x="308597" y="2803549"/>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Data Collection</a:t>
          </a:r>
          <a:endParaRPr lang="en-US" sz="2000" kern="1200"/>
        </a:p>
      </dsp:txBody>
      <dsp:txXfrm>
        <a:off x="337418" y="2832370"/>
        <a:ext cx="4262721" cy="532758"/>
      </dsp:txXfrm>
    </dsp:sp>
    <dsp:sp modelId="{6455892E-E0F6-4993-BC74-ED170E0DEA6E}">
      <dsp:nvSpPr>
        <dsp:cNvPr id="0" name=""/>
        <dsp:cNvSpPr/>
      </dsp:nvSpPr>
      <dsp:spPr>
        <a:xfrm>
          <a:off x="0" y="4005950"/>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8760E2-EF25-4C8E-B10F-79BCAF5A9BE9}">
      <dsp:nvSpPr>
        <dsp:cNvPr id="0" name=""/>
        <dsp:cNvSpPr/>
      </dsp:nvSpPr>
      <dsp:spPr>
        <a:xfrm>
          <a:off x="308597" y="3710750"/>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Data Transmission</a:t>
          </a:r>
          <a:endParaRPr lang="en-US" sz="2000" kern="1200"/>
        </a:p>
      </dsp:txBody>
      <dsp:txXfrm>
        <a:off x="337418" y="3739571"/>
        <a:ext cx="4262721" cy="532758"/>
      </dsp:txXfrm>
    </dsp:sp>
    <dsp:sp modelId="{717CF6D6-EC41-4F1B-85CB-699F4A66BAC0}">
      <dsp:nvSpPr>
        <dsp:cNvPr id="0" name=""/>
        <dsp:cNvSpPr/>
      </dsp:nvSpPr>
      <dsp:spPr>
        <a:xfrm>
          <a:off x="0" y="4913150"/>
          <a:ext cx="617194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E4053-F38B-4AA5-9DC7-81D2F97086EB}">
      <dsp:nvSpPr>
        <dsp:cNvPr id="0" name=""/>
        <dsp:cNvSpPr/>
      </dsp:nvSpPr>
      <dsp:spPr>
        <a:xfrm>
          <a:off x="308597" y="4617949"/>
          <a:ext cx="432036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99" tIns="0" rIns="163299" bIns="0" numCol="1" spcCol="1270" anchor="ctr" anchorCtr="0">
          <a:noAutofit/>
        </a:bodyPr>
        <a:lstStyle/>
        <a:p>
          <a:pPr marL="0" lvl="0" indent="0" algn="l" defTabSz="889000">
            <a:lnSpc>
              <a:spcPct val="90000"/>
            </a:lnSpc>
            <a:spcBef>
              <a:spcPct val="0"/>
            </a:spcBef>
            <a:spcAft>
              <a:spcPct val="35000"/>
            </a:spcAft>
            <a:buNone/>
          </a:pPr>
          <a:r>
            <a:rPr lang="en-MY" sz="2000" kern="1200"/>
            <a:t>Power Management</a:t>
          </a:r>
          <a:endParaRPr lang="en-US" sz="2000" kern="1200"/>
        </a:p>
      </dsp:txBody>
      <dsp:txXfrm>
        <a:off x="337418" y="4646770"/>
        <a:ext cx="4262721"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6178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7714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427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2243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8932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86671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3751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1724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635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4550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4/7/2023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2076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4/7/2023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7321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rone flying over a field">
            <a:extLst>
              <a:ext uri="{FF2B5EF4-FFF2-40B4-BE49-F238E27FC236}">
                <a16:creationId xmlns:a16="http://schemas.microsoft.com/office/drawing/2014/main" id="{42AD9824-4BB4-72EC-D7E5-980EBE320F1E}"/>
              </a:ext>
            </a:extLst>
          </p:cNvPr>
          <p:cNvPicPr>
            <a:picLocks noChangeAspect="1"/>
          </p:cNvPicPr>
          <p:nvPr/>
        </p:nvPicPr>
        <p:blipFill rotWithShape="1">
          <a:blip r:embed="rId2"/>
          <a:srcRect t="15730"/>
          <a:stretch/>
        </p:blipFill>
        <p:spPr>
          <a:xfrm>
            <a:off x="1" y="10"/>
            <a:ext cx="12192000" cy="6857989"/>
          </a:xfrm>
          <a:prstGeom prst="rect">
            <a:avLst/>
          </a:prstGeom>
        </p:spPr>
      </p:pic>
      <p:sp>
        <p:nvSpPr>
          <p:cNvPr id="11" name="Rectangle 10">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DB9CD-36D8-21B8-F249-2834FA190CEF}"/>
              </a:ext>
            </a:extLst>
          </p:cNvPr>
          <p:cNvSpPr>
            <a:spLocks noGrp="1"/>
          </p:cNvSpPr>
          <p:nvPr>
            <p:ph type="ctrTitle"/>
          </p:nvPr>
        </p:nvSpPr>
        <p:spPr>
          <a:xfrm>
            <a:off x="1833541" y="990599"/>
            <a:ext cx="5619054" cy="4849091"/>
          </a:xfrm>
        </p:spPr>
        <p:txBody>
          <a:bodyPr anchor="ctr">
            <a:normAutofit/>
          </a:bodyPr>
          <a:lstStyle/>
          <a:p>
            <a:pPr algn="r"/>
            <a:r>
              <a:rPr lang="en-MY" dirty="0">
                <a:solidFill>
                  <a:srgbClr val="FFFFFF"/>
                </a:solidFill>
              </a:rPr>
              <a:t>Unmanned Aerial Vehicle (UAV)</a:t>
            </a:r>
          </a:p>
        </p:txBody>
      </p:sp>
      <p:sp>
        <p:nvSpPr>
          <p:cNvPr id="3" name="Subtitle 2">
            <a:extLst>
              <a:ext uri="{FF2B5EF4-FFF2-40B4-BE49-F238E27FC236}">
                <a16:creationId xmlns:a16="http://schemas.microsoft.com/office/drawing/2014/main" id="{A046E9E2-5A48-8F01-9160-94AB60DAACDC}"/>
              </a:ext>
            </a:extLst>
          </p:cNvPr>
          <p:cNvSpPr>
            <a:spLocks noGrp="1"/>
          </p:cNvSpPr>
          <p:nvPr>
            <p:ph type="subTitle" idx="1"/>
          </p:nvPr>
        </p:nvSpPr>
        <p:spPr>
          <a:xfrm>
            <a:off x="8712865" y="1447799"/>
            <a:ext cx="2368905" cy="4076699"/>
          </a:xfrm>
        </p:spPr>
        <p:txBody>
          <a:bodyPr anchor="ctr">
            <a:normAutofit/>
          </a:bodyPr>
          <a:lstStyle/>
          <a:p>
            <a:r>
              <a:rPr lang="en-MY" sz="1600" dirty="0">
                <a:solidFill>
                  <a:srgbClr val="FFFFFF"/>
                </a:solidFill>
              </a:rPr>
              <a:t>Iqmal Hakimi Bin Razali</a:t>
            </a:r>
          </a:p>
          <a:p>
            <a:r>
              <a:rPr lang="en-MY" sz="1600" dirty="0">
                <a:solidFill>
                  <a:srgbClr val="FFFFFF"/>
                </a:solidFill>
              </a:rPr>
              <a:t>1912103</a:t>
            </a:r>
          </a:p>
        </p:txBody>
      </p:sp>
      <p:cxnSp>
        <p:nvCxnSpPr>
          <p:cNvPr id="13" name="Straight Connector 12">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98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83" name="Straight Connector 308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87" name="Rectangle 3086">
            <a:extLst>
              <a:ext uri="{FF2B5EF4-FFF2-40B4-BE49-F238E27FC236}">
                <a16:creationId xmlns:a16="http://schemas.microsoft.com/office/drawing/2014/main" id="{E3C5AEA0-F3D5-4C00-996B-F05AF2D4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9" name="Straight Connector 3088">
            <a:extLst>
              <a:ext uri="{FF2B5EF4-FFF2-40B4-BE49-F238E27FC236}">
                <a16:creationId xmlns:a16="http://schemas.microsoft.com/office/drawing/2014/main" id="{A9106CD6-FEEC-42CF-942F-A572AFB83F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Hybrid Propulsion | Hybrid Fuel Systems for UAV, USV, UUV, UGV">
            <a:extLst>
              <a:ext uri="{FF2B5EF4-FFF2-40B4-BE49-F238E27FC236}">
                <a16:creationId xmlns:a16="http://schemas.microsoft.com/office/drawing/2014/main" id="{5EF7BE69-96AF-01D5-5404-AEE0BB440C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2654" y="2785737"/>
            <a:ext cx="2331492" cy="23314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eolus – Autonomous Jet-Powered UAV - Faculty of Aerospace Engineering">
            <a:extLst>
              <a:ext uri="{FF2B5EF4-FFF2-40B4-BE49-F238E27FC236}">
                <a16:creationId xmlns:a16="http://schemas.microsoft.com/office/drawing/2014/main" id="{FBDBA16C-0614-E0B5-1EB1-2686446173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74472" y="2785737"/>
            <a:ext cx="3278878" cy="2088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lectric Propulsion Systems for Drones | UAV Propeller Propulsion">
            <a:extLst>
              <a:ext uri="{FF2B5EF4-FFF2-40B4-BE49-F238E27FC236}">
                <a16:creationId xmlns:a16="http://schemas.microsoft.com/office/drawing/2014/main" id="{7A11650C-51EA-E15E-D035-C0CB79F8C1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13022" y="2785737"/>
            <a:ext cx="3278878" cy="1565664"/>
          </a:xfrm>
          <a:prstGeom prst="rect">
            <a:avLst/>
          </a:prstGeom>
          <a:noFill/>
          <a:extLst>
            <a:ext uri="{909E8E84-426E-40DD-AFC4-6F175D3DCCD1}">
              <a14:hiddenFill xmlns:a14="http://schemas.microsoft.com/office/drawing/2010/main">
                <a:solidFill>
                  <a:srgbClr val="FFFFFF"/>
                </a:solidFill>
              </a14:hiddenFill>
            </a:ext>
          </a:extLst>
        </p:spPr>
      </p:pic>
      <p:cxnSp>
        <p:nvCxnSpPr>
          <p:cNvPr id="3091" name="Straight Connector 3090">
            <a:extLst>
              <a:ext uri="{FF2B5EF4-FFF2-40B4-BE49-F238E27FC236}">
                <a16:creationId xmlns:a16="http://schemas.microsoft.com/office/drawing/2014/main" id="{5988BA8A-48D5-4F69-BF14-3C1F56EA14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3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3EA6-9B13-1DF1-8522-41C154455BF4}"/>
              </a:ext>
            </a:extLst>
          </p:cNvPr>
          <p:cNvSpPr>
            <a:spLocks noGrp="1"/>
          </p:cNvSpPr>
          <p:nvPr>
            <p:ph type="title"/>
          </p:nvPr>
        </p:nvSpPr>
        <p:spPr/>
        <p:txBody>
          <a:bodyPr/>
          <a:lstStyle/>
          <a:p>
            <a:r>
              <a:rPr lang="en-MY" dirty="0"/>
              <a:t>Navigation System &amp; Control</a:t>
            </a:r>
          </a:p>
        </p:txBody>
      </p:sp>
      <p:sp>
        <p:nvSpPr>
          <p:cNvPr id="3" name="Content Placeholder 2">
            <a:extLst>
              <a:ext uri="{FF2B5EF4-FFF2-40B4-BE49-F238E27FC236}">
                <a16:creationId xmlns:a16="http://schemas.microsoft.com/office/drawing/2014/main" id="{0CFC2D62-E85A-CAA1-77B2-2C67BD05FDCE}"/>
              </a:ext>
            </a:extLst>
          </p:cNvPr>
          <p:cNvSpPr>
            <a:spLocks noGrp="1"/>
          </p:cNvSpPr>
          <p:nvPr>
            <p:ph idx="1"/>
          </p:nvPr>
        </p:nvSpPr>
        <p:spPr>
          <a:xfrm>
            <a:off x="700635" y="1996751"/>
            <a:ext cx="5395365" cy="3932463"/>
          </a:xfrm>
        </p:spPr>
        <p:txBody>
          <a:bodyPr>
            <a:normAutofit fontScale="92500" lnSpcReduction="20000"/>
          </a:bodyPr>
          <a:lstStyle/>
          <a:p>
            <a:r>
              <a:rPr lang="en-US" sz="1600" b="1" dirty="0"/>
              <a:t>GPS: </a:t>
            </a:r>
            <a:r>
              <a:rPr lang="en-US" sz="1600" dirty="0"/>
              <a:t>GPS (Global Positioning System) is a widely used navigation system in UAVs. It provides accurate position, velocity, and timing information, which is essential for flight planning, navigation, and control. GPS is typically integrated with other sensors, such as IMUs, to improve accuracy and reliability.</a:t>
            </a:r>
          </a:p>
          <a:p>
            <a:r>
              <a:rPr lang="en-US" sz="1600" b="1" dirty="0"/>
              <a:t>Inertial Measurement Units (IMUs): </a:t>
            </a:r>
            <a:r>
              <a:rPr lang="en-US" sz="1600" dirty="0"/>
              <a:t>IMUs are sensors that measure the UAV's acceleration and angular rate to determine its position and orientation. They are commonly used in conjunction with GPS to provide accurate navigation information.</a:t>
            </a:r>
          </a:p>
          <a:p>
            <a:r>
              <a:rPr lang="en-US" sz="1600" b="1" dirty="0"/>
              <a:t>Magnetometer: </a:t>
            </a:r>
            <a:r>
              <a:rPr lang="en-US" sz="1600" dirty="0"/>
              <a:t>A magnetometer is a sensor that measures the magnetic field around the UAV. It is used to determine the UAV's heading and can be used as a backup to GPS in case of signal loss.</a:t>
            </a:r>
            <a:endParaRPr lang="en-MY" sz="1600" dirty="0"/>
          </a:p>
        </p:txBody>
      </p:sp>
      <p:sp>
        <p:nvSpPr>
          <p:cNvPr id="4" name="Content Placeholder 2">
            <a:extLst>
              <a:ext uri="{FF2B5EF4-FFF2-40B4-BE49-F238E27FC236}">
                <a16:creationId xmlns:a16="http://schemas.microsoft.com/office/drawing/2014/main" id="{C25ADC90-C938-A504-8413-4E3E8881DF99}"/>
              </a:ext>
            </a:extLst>
          </p:cNvPr>
          <p:cNvSpPr txBox="1">
            <a:spLocks/>
          </p:cNvSpPr>
          <p:nvPr/>
        </p:nvSpPr>
        <p:spPr>
          <a:xfrm>
            <a:off x="5993425" y="1996751"/>
            <a:ext cx="5395365" cy="39324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Barometer: </a:t>
            </a:r>
            <a:r>
              <a:rPr lang="en-US" sz="1600" dirty="0"/>
              <a:t>A barometer is a sensor that measures atmospheric pressure. It is used to determine the UAV's altitude and can be used in conjunction with GPS to provide accurate altitude information.</a:t>
            </a:r>
          </a:p>
          <a:p>
            <a:r>
              <a:rPr lang="en-US" sz="1600" b="1" dirty="0"/>
              <a:t>Flight controller: </a:t>
            </a:r>
            <a:r>
              <a:rPr lang="en-US" sz="1600" dirty="0"/>
              <a:t>The flight controller is the brain of the UAV's control system. It processes data from the navigation sensors and provides commands to the UAV's propulsion system and other components to control its flight path and altitude. The flight controller can be either onboard the UAV or on the ground station.</a:t>
            </a:r>
          </a:p>
          <a:p>
            <a:r>
              <a:rPr lang="en-US" sz="1600" b="1" dirty="0"/>
              <a:t>Remote control: </a:t>
            </a:r>
            <a:r>
              <a:rPr lang="en-US" sz="1600" dirty="0"/>
              <a:t>The remote control is used to fly the UAV manually. It typically includes a radio transmitter and receiver, which allow the operator to send commands to the UAV and receive telemetry data back from the UAV.</a:t>
            </a:r>
            <a:endParaRPr lang="en-MY" sz="1600" dirty="0"/>
          </a:p>
        </p:txBody>
      </p:sp>
    </p:spTree>
    <p:extLst>
      <p:ext uri="{BB962C8B-B14F-4D97-AF65-F5344CB8AC3E}">
        <p14:creationId xmlns:p14="http://schemas.microsoft.com/office/powerpoint/2010/main" val="215927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40" name="Straight Connector 51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1" name="Straight Connector 51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42" name="Rectangle 5134">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43" name="Straight Connector 5136">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53214"/>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124" name="Picture 4" descr="Sensors | Free Full-Text | A LiDAR and IMU Integrated Indoor Navigation  System for UAVs and Its Application in Real-Time Pipeline Classification">
            <a:extLst>
              <a:ext uri="{FF2B5EF4-FFF2-40B4-BE49-F238E27FC236}">
                <a16:creationId xmlns:a16="http://schemas.microsoft.com/office/drawing/2014/main" id="{222B3283-88A5-02C7-4838-DFEAA8CAC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4" r="-2890" b="4"/>
          <a:stretch/>
        </p:blipFill>
        <p:spPr bwMode="auto">
          <a:xfrm>
            <a:off x="6534150" y="3429000"/>
            <a:ext cx="3963507" cy="2102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65BABA-B804-2759-EF98-6AEEADD808D6}"/>
              </a:ext>
            </a:extLst>
          </p:cNvPr>
          <p:cNvPicPr>
            <a:picLocks noChangeAspect="1"/>
          </p:cNvPicPr>
          <p:nvPr/>
        </p:nvPicPr>
        <p:blipFill rotWithShape="1">
          <a:blip r:embed="rId3"/>
          <a:srcRect l="-1" r="-13979"/>
          <a:stretch/>
        </p:blipFill>
        <p:spPr>
          <a:xfrm>
            <a:off x="6915150" y="1183654"/>
            <a:ext cx="3295650" cy="2110750"/>
          </a:xfrm>
          <a:prstGeom prst="rect">
            <a:avLst/>
          </a:prstGeom>
        </p:spPr>
      </p:pic>
      <p:pic>
        <p:nvPicPr>
          <p:cNvPr id="5126" name="Picture 6" descr="Remote Sensing | Free Full-Text | Automatic Detection of Near-Surface  Targets for Unmanned Aerial Vehicle (UAV) Magnetic Survey">
            <a:extLst>
              <a:ext uri="{FF2B5EF4-FFF2-40B4-BE49-F238E27FC236}">
                <a16:creationId xmlns:a16="http://schemas.microsoft.com/office/drawing/2014/main" id="{D097134F-60FB-9FDA-23D6-ABFBC60EE4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4" r="-1" b="-1"/>
          <a:stretch/>
        </p:blipFill>
        <p:spPr bwMode="auto">
          <a:xfrm>
            <a:off x="2284894" y="1285338"/>
            <a:ext cx="3390901" cy="1907382"/>
          </a:xfrm>
          <a:prstGeom prst="rect">
            <a:avLst/>
          </a:prstGeom>
          <a:noFill/>
          <a:extLst>
            <a:ext uri="{909E8E84-426E-40DD-AFC4-6F175D3DCCD1}">
              <a14:hiddenFill xmlns:a14="http://schemas.microsoft.com/office/drawing/2010/main">
                <a:solidFill>
                  <a:srgbClr val="FFFFFF"/>
                </a:solidFill>
              </a14:hiddenFill>
            </a:ext>
          </a:extLst>
        </p:spPr>
      </p:pic>
      <p:cxnSp>
        <p:nvCxnSpPr>
          <p:cNvPr id="5139" name="Straight Connector 5138">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596"/>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128" name="Picture 8" descr="Flight Control System Description | Support">
            <a:extLst>
              <a:ext uri="{FF2B5EF4-FFF2-40B4-BE49-F238E27FC236}">
                <a16:creationId xmlns:a16="http://schemas.microsoft.com/office/drawing/2014/main" id="{1DB1EE2C-06FB-960D-5D78-8AC0376615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9879" y="3272553"/>
            <a:ext cx="3220929" cy="241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75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0D07-49E0-C39C-FFB6-54EC169BCA6D}"/>
              </a:ext>
            </a:extLst>
          </p:cNvPr>
          <p:cNvSpPr>
            <a:spLocks noGrp="1"/>
          </p:cNvSpPr>
          <p:nvPr>
            <p:ph type="title"/>
          </p:nvPr>
        </p:nvSpPr>
        <p:spPr/>
        <p:txBody>
          <a:bodyPr/>
          <a:lstStyle/>
          <a:p>
            <a:r>
              <a:rPr lang="en-MY" dirty="0"/>
              <a:t>Data Collection</a:t>
            </a:r>
          </a:p>
        </p:txBody>
      </p:sp>
      <p:sp>
        <p:nvSpPr>
          <p:cNvPr id="3" name="Content Placeholder 2">
            <a:extLst>
              <a:ext uri="{FF2B5EF4-FFF2-40B4-BE49-F238E27FC236}">
                <a16:creationId xmlns:a16="http://schemas.microsoft.com/office/drawing/2014/main" id="{02CA875E-3B09-9B82-6B74-2A83CECAFEEE}"/>
              </a:ext>
            </a:extLst>
          </p:cNvPr>
          <p:cNvSpPr>
            <a:spLocks noGrp="1"/>
          </p:cNvSpPr>
          <p:nvPr>
            <p:ph idx="1"/>
          </p:nvPr>
        </p:nvSpPr>
        <p:spPr>
          <a:xfrm>
            <a:off x="700635" y="1856792"/>
            <a:ext cx="10691265" cy="4072422"/>
          </a:xfrm>
        </p:spPr>
        <p:txBody>
          <a:bodyPr>
            <a:normAutofit lnSpcReduction="10000"/>
          </a:bodyPr>
          <a:lstStyle/>
          <a:p>
            <a:r>
              <a:rPr lang="en-US" sz="1800" b="1" dirty="0"/>
              <a:t>Cameras: </a:t>
            </a:r>
            <a:r>
              <a:rPr lang="en-US" sz="1800" dirty="0"/>
              <a:t>UAVs can be equipped with cameras to capture images or video of the ground. These cameras can be visible light or infrared, and they can capture still images or video footage in real-time.</a:t>
            </a:r>
          </a:p>
          <a:p>
            <a:r>
              <a:rPr lang="en-US" sz="1800" b="1" dirty="0"/>
              <a:t>LiDAR: </a:t>
            </a:r>
            <a:r>
              <a:rPr lang="en-US" sz="1800" dirty="0"/>
              <a:t>LiDAR (Light Detection and Ranging) is a technology that uses lasers to measure distances and create a 3D map of the environment. UAVs can be equipped with LiDAR sensors to capture high-resolution 3D data of the ground.</a:t>
            </a:r>
          </a:p>
          <a:p>
            <a:r>
              <a:rPr lang="en-US" sz="1800" b="1" dirty="0"/>
              <a:t>Multispectral sensors: </a:t>
            </a:r>
            <a:r>
              <a:rPr lang="en-US" sz="1800" dirty="0"/>
              <a:t>Multispectral sensors can be used to capture data in multiple wavelengths of light. This data can be used to create maps of vegetation health, soil moisture, or other environmental factors.</a:t>
            </a:r>
          </a:p>
          <a:p>
            <a:r>
              <a:rPr lang="en-US" sz="1800" b="1" dirty="0"/>
              <a:t>Gas sensors: </a:t>
            </a:r>
            <a:r>
              <a:rPr lang="en-US" sz="1800" dirty="0"/>
              <a:t>UAVs can be equipped with gas sensors to measure air quality or detect leaks from pipelines or storage tanks.</a:t>
            </a:r>
          </a:p>
          <a:p>
            <a:r>
              <a:rPr lang="en-US" sz="1800" b="1" dirty="0"/>
              <a:t>Sampling devices:</a:t>
            </a:r>
            <a:r>
              <a:rPr lang="en-US" sz="1800" dirty="0"/>
              <a:t> UAVs can also be equipped with sampling devices to collect air or water samples for analysis in a laboratory.</a:t>
            </a:r>
            <a:endParaRPr lang="en-MY" sz="1800" dirty="0"/>
          </a:p>
        </p:txBody>
      </p:sp>
    </p:spTree>
    <p:extLst>
      <p:ext uri="{BB962C8B-B14F-4D97-AF65-F5344CB8AC3E}">
        <p14:creationId xmlns:p14="http://schemas.microsoft.com/office/powerpoint/2010/main" val="18557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5" name="Straight Connector 615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159" name="Rectangle 6158">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61" name="Straight Connector 6160">
            <a:extLst>
              <a:ext uri="{FF2B5EF4-FFF2-40B4-BE49-F238E27FC236}">
                <a16:creationId xmlns:a16="http://schemas.microsoft.com/office/drawing/2014/main" id="{D4087900-A176-4428-BD22-3569BC2442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575FF8-0834-B220-30D9-9851A75BCDF2}"/>
              </a:ext>
            </a:extLst>
          </p:cNvPr>
          <p:cNvPicPr>
            <a:picLocks noChangeAspect="1"/>
          </p:cNvPicPr>
          <p:nvPr/>
        </p:nvPicPr>
        <p:blipFill>
          <a:blip r:embed="rId2"/>
          <a:stretch>
            <a:fillRect/>
          </a:stretch>
        </p:blipFill>
        <p:spPr>
          <a:xfrm>
            <a:off x="1628798" y="2892750"/>
            <a:ext cx="2405094" cy="2405094"/>
          </a:xfrm>
          <a:prstGeom prst="rect">
            <a:avLst/>
          </a:prstGeom>
        </p:spPr>
      </p:pic>
      <p:pic>
        <p:nvPicPr>
          <p:cNvPr id="6146" name="Picture 2" descr="UAV Cameras | Suppliers of Cameras for UAV, Drones, UGV &amp; Robotics">
            <a:extLst>
              <a:ext uri="{FF2B5EF4-FFF2-40B4-BE49-F238E27FC236}">
                <a16:creationId xmlns:a16="http://schemas.microsoft.com/office/drawing/2014/main" id="{DDA81034-3271-4703-43C3-FFD6D5E945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5175" y="3272831"/>
            <a:ext cx="2405094" cy="19240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ultispectral Imaging Camera Drones In Farming Yield Big Benefits - DroneZon">
            <a:extLst>
              <a:ext uri="{FF2B5EF4-FFF2-40B4-BE49-F238E27FC236}">
                <a16:creationId xmlns:a16="http://schemas.microsoft.com/office/drawing/2014/main" id="{4B79B450-D5DA-0265-8377-97ABD2A718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1552" y="2460249"/>
            <a:ext cx="3582748" cy="2749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37F780-3BDF-45F6-5CBE-77A439379C7A}"/>
              </a:ext>
            </a:extLst>
          </p:cNvPr>
          <p:cNvPicPr>
            <a:picLocks noChangeAspect="1"/>
          </p:cNvPicPr>
          <p:nvPr/>
        </p:nvPicPr>
        <p:blipFill>
          <a:blip r:embed="rId5"/>
          <a:stretch>
            <a:fillRect/>
          </a:stretch>
        </p:blipFill>
        <p:spPr>
          <a:xfrm>
            <a:off x="2871103" y="968678"/>
            <a:ext cx="3848144" cy="1924072"/>
          </a:xfrm>
          <a:prstGeom prst="rect">
            <a:avLst/>
          </a:prstGeom>
        </p:spPr>
      </p:pic>
      <p:cxnSp>
        <p:nvCxnSpPr>
          <p:cNvPr id="6163" name="Straight Connector 6162">
            <a:extLst>
              <a:ext uri="{FF2B5EF4-FFF2-40B4-BE49-F238E27FC236}">
                <a16:creationId xmlns:a16="http://schemas.microsoft.com/office/drawing/2014/main" id="{99481329-2F2F-453F-8FC4-C8D0D1148F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6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4" name="Rectangle 717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3E386-FEFC-1BF0-E568-BC8F80C738C4}"/>
              </a:ext>
            </a:extLst>
          </p:cNvPr>
          <p:cNvSpPr>
            <a:spLocks noGrp="1"/>
          </p:cNvSpPr>
          <p:nvPr>
            <p:ph type="title"/>
          </p:nvPr>
        </p:nvSpPr>
        <p:spPr>
          <a:xfrm>
            <a:off x="700088" y="909637"/>
            <a:ext cx="6852004" cy="1362073"/>
          </a:xfrm>
        </p:spPr>
        <p:txBody>
          <a:bodyPr>
            <a:normAutofit/>
          </a:bodyPr>
          <a:lstStyle/>
          <a:p>
            <a:r>
              <a:rPr lang="en-MY" dirty="0"/>
              <a:t>Data Transmission</a:t>
            </a:r>
          </a:p>
        </p:txBody>
      </p:sp>
      <p:cxnSp>
        <p:nvCxnSpPr>
          <p:cNvPr id="7185" name="Straight Connector 7176">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4632F7-FAC7-B59F-6A91-ED143EF068ED}"/>
              </a:ext>
            </a:extLst>
          </p:cNvPr>
          <p:cNvSpPr>
            <a:spLocks noGrp="1"/>
          </p:cNvSpPr>
          <p:nvPr>
            <p:ph idx="1"/>
          </p:nvPr>
        </p:nvSpPr>
        <p:spPr>
          <a:xfrm>
            <a:off x="700088" y="2276474"/>
            <a:ext cx="6804626" cy="3553109"/>
          </a:xfrm>
        </p:spPr>
        <p:txBody>
          <a:bodyPr>
            <a:normAutofit/>
          </a:bodyPr>
          <a:lstStyle/>
          <a:p>
            <a:pPr>
              <a:lnSpc>
                <a:spcPct val="110000"/>
              </a:lnSpc>
            </a:pPr>
            <a:r>
              <a:rPr lang="en-US" sz="1400" b="1"/>
              <a:t>Radio frequency (RF) transmission: </a:t>
            </a:r>
            <a:r>
              <a:rPr lang="en-US" sz="1400"/>
              <a:t>RF transmission is a common method for data transmission in UAVs. The UAV can be equipped with a radio transmitter that sends data to a ground station or other receiving device using a specific frequency band.</a:t>
            </a:r>
          </a:p>
          <a:p>
            <a:pPr>
              <a:lnSpc>
                <a:spcPct val="110000"/>
              </a:lnSpc>
            </a:pPr>
            <a:r>
              <a:rPr lang="en-US" sz="1400" b="1"/>
              <a:t>Cellular networks: </a:t>
            </a:r>
            <a:r>
              <a:rPr lang="en-US" sz="1400"/>
              <a:t>UAVs can also use cellular networks to transmit data. The UAV can be equipped with a cellular modem that connects to the cellular network, allowing for data to be transmitted in real-time.</a:t>
            </a:r>
          </a:p>
          <a:p>
            <a:pPr>
              <a:lnSpc>
                <a:spcPct val="110000"/>
              </a:lnSpc>
            </a:pPr>
            <a:r>
              <a:rPr lang="en-US" sz="1400" b="1"/>
              <a:t>Satellite communication: </a:t>
            </a:r>
            <a:r>
              <a:rPr lang="en-US" sz="1400"/>
              <a:t>Satellite communication can be used to transmit data from UAVs in remote or inaccessible locations. The UAV can be equipped with a satellite modem that connects to a satellite network, allowing for data to be transmitted from the UAV to a ground station or other receiving device.</a:t>
            </a:r>
          </a:p>
          <a:p>
            <a:pPr>
              <a:lnSpc>
                <a:spcPct val="110000"/>
              </a:lnSpc>
            </a:pPr>
            <a:r>
              <a:rPr lang="en-US" sz="1400" b="1" err="1"/>
              <a:t>WiFi</a:t>
            </a:r>
            <a:r>
              <a:rPr lang="en-US" sz="1400" b="1"/>
              <a:t> or other wireless networks: </a:t>
            </a:r>
            <a:r>
              <a:rPr lang="en-US" sz="1400"/>
              <a:t>UAVs can also transmit data using </a:t>
            </a:r>
            <a:r>
              <a:rPr lang="en-US" sz="1400" err="1"/>
              <a:t>WiFi</a:t>
            </a:r>
            <a:r>
              <a:rPr lang="en-US" sz="1400"/>
              <a:t> or other wireless networks. The UAV can be equipped with a </a:t>
            </a:r>
            <a:r>
              <a:rPr lang="en-US" sz="1400" err="1"/>
              <a:t>WiFi</a:t>
            </a:r>
            <a:r>
              <a:rPr lang="en-US" sz="1400"/>
              <a:t> transmitter that sends data to a ground station or other receiving device using a wireless network.</a:t>
            </a:r>
            <a:endParaRPr lang="en-MY" sz="1400"/>
          </a:p>
        </p:txBody>
      </p:sp>
      <p:pic>
        <p:nvPicPr>
          <p:cNvPr id="7170" name="Picture 2" descr="UAV communication system integrated into network traversal with mobility |  SpringerLink">
            <a:extLst>
              <a:ext uri="{FF2B5EF4-FFF2-40B4-BE49-F238E27FC236}">
                <a16:creationId xmlns:a16="http://schemas.microsoft.com/office/drawing/2014/main" id="{2FC3E880-9833-1578-7175-42AD9E23CE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092" y="2584908"/>
            <a:ext cx="4288158" cy="2530013"/>
          </a:xfrm>
          <a:prstGeom prst="rect">
            <a:avLst/>
          </a:prstGeom>
          <a:noFill/>
          <a:extLst>
            <a:ext uri="{909E8E84-426E-40DD-AFC4-6F175D3DCCD1}">
              <a14:hiddenFill xmlns:a14="http://schemas.microsoft.com/office/drawing/2010/main">
                <a:solidFill>
                  <a:srgbClr val="FFFFFF"/>
                </a:solidFill>
              </a14:hiddenFill>
            </a:ext>
          </a:extLst>
        </p:spPr>
      </p:pic>
      <p:cxnSp>
        <p:nvCxnSpPr>
          <p:cNvPr id="7179" name="Straight Connector 7178">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4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D23E-C725-4614-1051-1A254E00ED0D}"/>
              </a:ext>
            </a:extLst>
          </p:cNvPr>
          <p:cNvSpPr>
            <a:spLocks noGrp="1"/>
          </p:cNvSpPr>
          <p:nvPr>
            <p:ph type="title"/>
          </p:nvPr>
        </p:nvSpPr>
        <p:spPr/>
        <p:txBody>
          <a:bodyPr/>
          <a:lstStyle/>
          <a:p>
            <a:r>
              <a:rPr lang="en-MY" dirty="0"/>
              <a:t>Power management</a:t>
            </a:r>
          </a:p>
        </p:txBody>
      </p:sp>
      <p:sp>
        <p:nvSpPr>
          <p:cNvPr id="3" name="Content Placeholder 2">
            <a:extLst>
              <a:ext uri="{FF2B5EF4-FFF2-40B4-BE49-F238E27FC236}">
                <a16:creationId xmlns:a16="http://schemas.microsoft.com/office/drawing/2014/main" id="{42C8F080-A008-86AE-4C23-D7D6DAF9DEC6}"/>
              </a:ext>
            </a:extLst>
          </p:cNvPr>
          <p:cNvSpPr>
            <a:spLocks noGrp="1"/>
          </p:cNvSpPr>
          <p:nvPr>
            <p:ph idx="1"/>
          </p:nvPr>
        </p:nvSpPr>
        <p:spPr>
          <a:xfrm>
            <a:off x="700635" y="1810139"/>
            <a:ext cx="10691265" cy="4119075"/>
          </a:xfrm>
        </p:spPr>
        <p:txBody>
          <a:bodyPr>
            <a:normAutofit fontScale="92500" lnSpcReduction="10000"/>
          </a:bodyPr>
          <a:lstStyle/>
          <a:p>
            <a:r>
              <a:rPr lang="en-US" sz="1600" b="1" dirty="0"/>
              <a:t>Battery technology: </a:t>
            </a:r>
            <a:r>
              <a:rPr lang="en-US" sz="1600" dirty="0"/>
              <a:t>Batteries are a common power source for UAVs, and advances in battery technology have led to the development of batteries with higher energy density and longer life. Lithium polymer (LiPo) batteries are commonly used in UAVs due to their high energy density, light weight, and ability to deliver high power.</a:t>
            </a:r>
          </a:p>
          <a:p>
            <a:r>
              <a:rPr lang="en-US" sz="1600" b="1" dirty="0"/>
              <a:t>Power distribution systems: </a:t>
            </a:r>
            <a:r>
              <a:rPr lang="en-US" sz="1600" dirty="0"/>
              <a:t>Power distribution systems are used to manage the flow of power from the battery or other power source to the various components of the UAV. These systems can include voltage regulators, power converters, and power conditioners, which ensure that the components receive the appropriate voltage and current.</a:t>
            </a:r>
          </a:p>
          <a:p>
            <a:r>
              <a:rPr lang="en-US" sz="1600" b="1" dirty="0"/>
              <a:t>Efficient propulsion systems: </a:t>
            </a:r>
            <a:r>
              <a:rPr lang="en-US" sz="1600" dirty="0"/>
              <a:t>Efficient propulsion systems can help to reduce the power requirements of the UAV. Electric motors are commonly used in UAVs due to their high efficiency, low weight, and ability to be controlled electronically.</a:t>
            </a:r>
          </a:p>
          <a:p>
            <a:r>
              <a:rPr lang="en-US" sz="1600" b="1" dirty="0"/>
              <a:t>Power management software: </a:t>
            </a:r>
            <a:r>
              <a:rPr lang="en-US" sz="1600" dirty="0"/>
              <a:t>Power management software can be used to optimize the use of power across the various systems and components of the UAV. This can include optimizing flight paths to reduce power consumption, adjusting the power output of the propulsion system based on flight conditions, and monitoring battery usage to extend flight time.</a:t>
            </a:r>
          </a:p>
          <a:p>
            <a:r>
              <a:rPr lang="en-US" sz="1600" b="1" dirty="0"/>
              <a:t>Redundancy: </a:t>
            </a:r>
            <a:r>
              <a:rPr lang="en-US" sz="1600" dirty="0"/>
              <a:t>To ensure the safety of the UAV and its payload, power systems should be designed with redundancy in mind. This can include multiple batteries or power sources, as well as backup systems that can be used in the event of a power failure.</a:t>
            </a:r>
            <a:endParaRPr lang="en-MY" sz="1600" dirty="0"/>
          </a:p>
        </p:txBody>
      </p:sp>
    </p:spTree>
    <p:extLst>
      <p:ext uri="{BB962C8B-B14F-4D97-AF65-F5344CB8AC3E}">
        <p14:creationId xmlns:p14="http://schemas.microsoft.com/office/powerpoint/2010/main" val="3440668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UAV Power Supply">
            <a:extLst>
              <a:ext uri="{FF2B5EF4-FFF2-40B4-BE49-F238E27FC236}">
                <a16:creationId xmlns:a16="http://schemas.microsoft.com/office/drawing/2014/main" id="{A99BFE8C-CDE3-B99E-AE78-0CC4F7A02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1" y="3558641"/>
            <a:ext cx="1981199" cy="252349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 critical review on unmanned aerial vehicles power supply and energy  management: Solutions, strategies, and prospects - ScienceDirect">
            <a:extLst>
              <a:ext uri="{FF2B5EF4-FFF2-40B4-BE49-F238E27FC236}">
                <a16:creationId xmlns:a16="http://schemas.microsoft.com/office/drawing/2014/main" id="{4F4DC250-BD24-6A3B-A139-5E7FEB58DE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1445" y="847725"/>
            <a:ext cx="7229110" cy="27109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EE143E-385E-B1ED-3384-29A212FCC003}"/>
              </a:ext>
            </a:extLst>
          </p:cNvPr>
          <p:cNvPicPr>
            <a:picLocks noChangeAspect="1"/>
          </p:cNvPicPr>
          <p:nvPr/>
        </p:nvPicPr>
        <p:blipFill>
          <a:blip r:embed="rId4"/>
          <a:stretch>
            <a:fillRect/>
          </a:stretch>
        </p:blipFill>
        <p:spPr>
          <a:xfrm>
            <a:off x="6393719" y="3601503"/>
            <a:ext cx="3211696" cy="2408772"/>
          </a:xfrm>
          <a:prstGeom prst="rect">
            <a:avLst/>
          </a:prstGeom>
        </p:spPr>
      </p:pic>
    </p:spTree>
    <p:extLst>
      <p:ext uri="{BB962C8B-B14F-4D97-AF65-F5344CB8AC3E}">
        <p14:creationId xmlns:p14="http://schemas.microsoft.com/office/powerpoint/2010/main" val="60082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5365E-83CC-B43A-623B-2660EB5069B1}"/>
              </a:ext>
            </a:extLst>
          </p:cNvPr>
          <p:cNvSpPr>
            <a:spLocks noGrp="1"/>
          </p:cNvSpPr>
          <p:nvPr>
            <p:ph type="title"/>
          </p:nvPr>
        </p:nvSpPr>
        <p:spPr>
          <a:xfrm>
            <a:off x="700635" y="922096"/>
            <a:ext cx="10691265" cy="864072"/>
          </a:xfrm>
        </p:spPr>
        <p:txBody>
          <a:bodyPr>
            <a:normAutofit/>
          </a:bodyPr>
          <a:lstStyle/>
          <a:p>
            <a:r>
              <a:rPr lang="en-MY" dirty="0"/>
              <a:t>History of UAV</a:t>
            </a:r>
          </a:p>
        </p:txBody>
      </p:sp>
      <p:cxnSp>
        <p:nvCxnSpPr>
          <p:cNvPr id="1038" name="Straight Connector 1032">
            <a:extLst>
              <a:ext uri="{FF2B5EF4-FFF2-40B4-BE49-F238E27FC236}">
                <a16:creationId xmlns:a16="http://schemas.microsoft.com/office/drawing/2014/main" id="{5EF1A8C6-8F60-4EF2-B4D7-A5A5E94F69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FC35AAB-C76A-9F2C-6023-D5143FE5BA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99" y="2297864"/>
            <a:ext cx="3398089" cy="30635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D8BF0EC-612B-C3B4-5235-C997C20F6163}"/>
              </a:ext>
            </a:extLst>
          </p:cNvPr>
          <p:cNvSpPr>
            <a:spLocks noGrp="1"/>
          </p:cNvSpPr>
          <p:nvPr>
            <p:ph idx="1"/>
          </p:nvPr>
        </p:nvSpPr>
        <p:spPr>
          <a:xfrm>
            <a:off x="4797971" y="1906418"/>
            <a:ext cx="6693941" cy="3923165"/>
          </a:xfrm>
        </p:spPr>
        <p:txBody>
          <a:bodyPr>
            <a:normAutofit/>
          </a:bodyPr>
          <a:lstStyle/>
          <a:p>
            <a:r>
              <a:rPr lang="en-US"/>
              <a:t>During the Siege of Venice in 1849, Austrian forces launched an unmanned balloon attack on the city using explosives. This was the first time an unmanned aerial vehicle was used in warfare. </a:t>
            </a:r>
          </a:p>
          <a:p>
            <a:r>
              <a:rPr lang="en-US"/>
              <a:t>The Kettering Bug, an unmanned aerial torpedo that was launched from the ground and controlled by a gyrocompass, was created by the US Navy during World War I. Although the Bug failed in battle, it represented a significant advancement in UAV technology.</a:t>
            </a:r>
            <a:endParaRPr lang="en-MY" dirty="0"/>
          </a:p>
        </p:txBody>
      </p:sp>
      <p:cxnSp>
        <p:nvCxnSpPr>
          <p:cNvPr id="1039" name="Straight Connector 1034">
            <a:extLst>
              <a:ext uri="{FF2B5EF4-FFF2-40B4-BE49-F238E27FC236}">
                <a16:creationId xmlns:a16="http://schemas.microsoft.com/office/drawing/2014/main" id="{FD9760AA-CA3F-4C65-B688-B44307731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7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2" name="Straight Connector 2056">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E5B55C-AF3F-F747-2DD3-219FFCC3990E}"/>
              </a:ext>
            </a:extLst>
          </p:cNvPr>
          <p:cNvSpPr>
            <a:spLocks noGrp="1"/>
          </p:cNvSpPr>
          <p:nvPr>
            <p:ph idx="1"/>
          </p:nvPr>
        </p:nvSpPr>
        <p:spPr>
          <a:xfrm>
            <a:off x="700088" y="942976"/>
            <a:ext cx="6041371" cy="4886608"/>
          </a:xfrm>
        </p:spPr>
        <p:txBody>
          <a:bodyPr>
            <a:normAutofit/>
          </a:bodyPr>
          <a:lstStyle/>
          <a:p>
            <a:pPr>
              <a:lnSpc>
                <a:spcPct val="110000"/>
              </a:lnSpc>
            </a:pPr>
            <a:r>
              <a:rPr lang="en-US" sz="1800" dirty="0"/>
              <a:t>The Fairey Queen was a radio-controlled target aircraft created by the British Royal Navy in the 1930s that could mimic the flight patterns of enemy bombers. Anti-aircraft gunners were trained aboard The Queen.</a:t>
            </a:r>
          </a:p>
          <a:p>
            <a:pPr>
              <a:lnSpc>
                <a:spcPct val="110000"/>
              </a:lnSpc>
            </a:pPr>
            <a:r>
              <a:rPr lang="en-US" sz="1800" dirty="0"/>
              <a:t>The German Luftwaffe created the V-1 flying bomb during World War II; it was an unmanned missile that could be launched from the ground and was controlled by a crude autopilot. London and other British cities sustained substantial damage as a result of the V-1.</a:t>
            </a:r>
          </a:p>
          <a:p>
            <a:pPr>
              <a:lnSpc>
                <a:spcPct val="110000"/>
              </a:lnSpc>
            </a:pPr>
            <a:r>
              <a:rPr lang="en-US" sz="1800" dirty="0"/>
              <a:t>The US Air Force created the Q-2C target drone, a jet-powered aircraft with remote control capability for training, in the 1950s. Later, the Q-2C underwent modifications for surveillance and reconnaissance operations.</a:t>
            </a:r>
          </a:p>
          <a:p>
            <a:pPr>
              <a:lnSpc>
                <a:spcPct val="110000"/>
              </a:lnSpc>
            </a:pPr>
            <a:endParaRPr lang="en-US" sz="1800" dirty="0"/>
          </a:p>
          <a:p>
            <a:pPr>
              <a:lnSpc>
                <a:spcPct val="110000"/>
              </a:lnSpc>
            </a:pPr>
            <a:endParaRPr lang="en-MY" sz="1800" dirty="0"/>
          </a:p>
        </p:txBody>
      </p:sp>
      <p:pic>
        <p:nvPicPr>
          <p:cNvPr id="2050" name="Picture 2" descr="V-1 flying bomb - Wikipedia">
            <a:extLst>
              <a:ext uri="{FF2B5EF4-FFF2-40B4-BE49-F238E27FC236}">
                <a16:creationId xmlns:a16="http://schemas.microsoft.com/office/drawing/2014/main" id="{868200A0-3386-03DF-D00F-BB96A7CC9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 r="17788"/>
          <a:stretch/>
        </p:blipFill>
        <p:spPr bwMode="auto">
          <a:xfrm>
            <a:off x="6741459" y="1609730"/>
            <a:ext cx="5084524" cy="3638539"/>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58">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73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84C2-9A2A-74B4-B9FE-22BF76720932}"/>
              </a:ext>
            </a:extLst>
          </p:cNvPr>
          <p:cNvSpPr>
            <a:spLocks noGrp="1"/>
          </p:cNvSpPr>
          <p:nvPr>
            <p:ph type="title"/>
          </p:nvPr>
        </p:nvSpPr>
        <p:spPr/>
        <p:txBody>
          <a:bodyPr/>
          <a:lstStyle/>
          <a:p>
            <a:r>
              <a:rPr lang="en-MY" dirty="0"/>
              <a:t>Applications of UAV</a:t>
            </a:r>
          </a:p>
        </p:txBody>
      </p:sp>
      <p:sp>
        <p:nvSpPr>
          <p:cNvPr id="3" name="Content Placeholder 2">
            <a:extLst>
              <a:ext uri="{FF2B5EF4-FFF2-40B4-BE49-F238E27FC236}">
                <a16:creationId xmlns:a16="http://schemas.microsoft.com/office/drawing/2014/main" id="{3632B6C4-927B-A9F4-CF2E-76A7023876BE}"/>
              </a:ext>
            </a:extLst>
          </p:cNvPr>
          <p:cNvSpPr>
            <a:spLocks noGrp="1"/>
          </p:cNvSpPr>
          <p:nvPr>
            <p:ph idx="1"/>
          </p:nvPr>
        </p:nvSpPr>
        <p:spPr>
          <a:xfrm>
            <a:off x="700636" y="1903445"/>
            <a:ext cx="5494892" cy="4025769"/>
          </a:xfrm>
        </p:spPr>
        <p:txBody>
          <a:bodyPr>
            <a:normAutofit fontScale="70000" lnSpcReduction="20000"/>
          </a:bodyPr>
          <a:lstStyle/>
          <a:p>
            <a:r>
              <a:rPr lang="en-US" b="1" dirty="0"/>
              <a:t>Aerial Photography and Videography: </a:t>
            </a:r>
            <a:r>
              <a:rPr lang="en-US" dirty="0"/>
              <a:t>UAVs equipped with high-resolution cameras can be used to capture stunning aerial photos and videos for a variety of purposes, including real estate, tourism, filmmaking, and more.</a:t>
            </a:r>
          </a:p>
          <a:p>
            <a:r>
              <a:rPr lang="en-US" b="1" dirty="0"/>
              <a:t>Agriculture: </a:t>
            </a:r>
            <a:r>
              <a:rPr lang="en-US" dirty="0"/>
              <a:t>UAVs can be used to survey crops, monitor plant health, and identify areas that require attention. This data can help farmers make more informed decisions about their crops and increase their yields.</a:t>
            </a:r>
          </a:p>
          <a:p>
            <a:r>
              <a:rPr lang="en-US" b="1" dirty="0"/>
              <a:t>Search and Rescue: </a:t>
            </a:r>
            <a:r>
              <a:rPr lang="en-US" dirty="0"/>
              <a:t>UAVs can be used to search for missing persons or to locate people in areas that are difficult to access. UAVs equipped with thermal imaging cameras can detect body heat, even in the dark.</a:t>
            </a:r>
          </a:p>
          <a:p>
            <a:r>
              <a:rPr lang="en-US" b="1" dirty="0"/>
              <a:t>Disaster Relief: </a:t>
            </a:r>
            <a:r>
              <a:rPr lang="en-US" dirty="0"/>
              <a:t>UAVs can be used to assess the damage caused by natural disasters such as earthquakes, floods, and hurricanes. This data can help emergency responders identify areas that require the most attention.</a:t>
            </a:r>
            <a:endParaRPr lang="en-MY" dirty="0"/>
          </a:p>
        </p:txBody>
      </p:sp>
      <p:sp>
        <p:nvSpPr>
          <p:cNvPr id="4" name="Content Placeholder 2">
            <a:extLst>
              <a:ext uri="{FF2B5EF4-FFF2-40B4-BE49-F238E27FC236}">
                <a16:creationId xmlns:a16="http://schemas.microsoft.com/office/drawing/2014/main" id="{7EEABDD2-62FD-BBB0-2731-DC887928B7F1}"/>
              </a:ext>
            </a:extLst>
          </p:cNvPr>
          <p:cNvSpPr txBox="1">
            <a:spLocks/>
          </p:cNvSpPr>
          <p:nvPr/>
        </p:nvSpPr>
        <p:spPr>
          <a:xfrm>
            <a:off x="6195528" y="1910135"/>
            <a:ext cx="5494892" cy="40257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Environmental Monitoring: </a:t>
            </a:r>
            <a:r>
              <a:rPr lang="en-US" sz="1400" dirty="0"/>
              <a:t>UAVs can be used to monitor wildlife, track changes in ecosystems, and measure pollution levels in the air and water.</a:t>
            </a:r>
          </a:p>
          <a:p>
            <a:r>
              <a:rPr lang="en-US" sz="1400" b="1" dirty="0"/>
              <a:t>Infrastructure Inspection: </a:t>
            </a:r>
            <a:r>
              <a:rPr lang="en-US" sz="1400" dirty="0"/>
              <a:t>UAVs can be used to inspect bridges, power lines, and other infrastructure for signs of damage or wear and tear. This data can help maintenance crews identify problems before they become serious.</a:t>
            </a:r>
          </a:p>
          <a:p>
            <a:r>
              <a:rPr lang="en-US" sz="1400" b="1" dirty="0"/>
              <a:t>Delivery Services: </a:t>
            </a:r>
            <a:r>
              <a:rPr lang="en-US" sz="1400" dirty="0"/>
              <a:t>UAVs can be used to deliver packages and other items to remote or hard-to-reach locations.</a:t>
            </a:r>
          </a:p>
          <a:p>
            <a:r>
              <a:rPr lang="en-US" sz="1400" b="1" dirty="0"/>
              <a:t>Military and Defense: </a:t>
            </a:r>
            <a:r>
              <a:rPr lang="en-US" sz="1400" dirty="0"/>
              <a:t>UAVs have been used extensively in military and defense applications, including reconnaissance, surveillance, and target acquisition. Armed UAVs have also been used in combat operations.</a:t>
            </a:r>
            <a:endParaRPr lang="en-MY" sz="1400" dirty="0"/>
          </a:p>
        </p:txBody>
      </p:sp>
    </p:spTree>
    <p:extLst>
      <p:ext uri="{BB962C8B-B14F-4D97-AF65-F5344CB8AC3E}">
        <p14:creationId xmlns:p14="http://schemas.microsoft.com/office/powerpoint/2010/main" val="403961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7A4D7C-3D8A-9581-4057-877D45472207}"/>
              </a:ext>
            </a:extLst>
          </p:cNvPr>
          <p:cNvPicPr>
            <a:picLocks noChangeAspect="1"/>
          </p:cNvPicPr>
          <p:nvPr/>
        </p:nvPicPr>
        <p:blipFill rotWithShape="1">
          <a:blip r:embed="rId2"/>
          <a:srcRect/>
          <a:stretch/>
        </p:blipFill>
        <p:spPr>
          <a:xfrm>
            <a:off x="-2307" y="-1298"/>
            <a:ext cx="12194307" cy="6859298"/>
          </a:xfrm>
          <a:prstGeom prst="rect">
            <a:avLst/>
          </a:prstGeom>
        </p:spPr>
      </p:pic>
      <p:sp>
        <p:nvSpPr>
          <p:cNvPr id="16" name="Rectangle 15">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73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35BB7-13F0-88C0-C8ED-AA0DB9CA78C4}"/>
              </a:ext>
            </a:extLst>
          </p:cNvPr>
          <p:cNvSpPr>
            <a:spLocks noGrp="1"/>
          </p:cNvSpPr>
          <p:nvPr>
            <p:ph type="title"/>
          </p:nvPr>
        </p:nvSpPr>
        <p:spPr>
          <a:xfrm>
            <a:off x="695324" y="901701"/>
            <a:ext cx="3914776" cy="3977269"/>
          </a:xfrm>
        </p:spPr>
        <p:txBody>
          <a:bodyPr>
            <a:normAutofit/>
          </a:bodyPr>
          <a:lstStyle/>
          <a:p>
            <a:r>
              <a:rPr lang="en-MY"/>
              <a:t>Main Components of UAV</a:t>
            </a:r>
            <a:endParaRPr lang="en-MY" dirty="0"/>
          </a:p>
        </p:txBody>
      </p:sp>
      <p:cxnSp>
        <p:nvCxnSpPr>
          <p:cNvPr id="11" name="Straight Connector 10">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DC554BD3-083C-69EC-553E-AD906556D220}"/>
              </a:ext>
            </a:extLst>
          </p:cNvPr>
          <p:cNvGraphicFramePr>
            <a:graphicFrameLocks noGrp="1"/>
          </p:cNvGraphicFramePr>
          <p:nvPr>
            <p:ph idx="1"/>
            <p:extLst>
              <p:ext uri="{D42A27DB-BD31-4B8C-83A1-F6EECF244321}">
                <p14:modId xmlns:p14="http://schemas.microsoft.com/office/powerpoint/2010/main" val="3107073856"/>
              </p:ext>
            </p:extLst>
          </p:nvPr>
        </p:nvGraphicFramePr>
        <p:xfrm>
          <a:off x="5219952" y="723900"/>
          <a:ext cx="6171948" cy="549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059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1760-1E88-667F-7F73-CEDFEB4271A9}"/>
              </a:ext>
            </a:extLst>
          </p:cNvPr>
          <p:cNvSpPr>
            <a:spLocks noGrp="1"/>
          </p:cNvSpPr>
          <p:nvPr>
            <p:ph type="title"/>
          </p:nvPr>
        </p:nvSpPr>
        <p:spPr/>
        <p:txBody>
          <a:bodyPr/>
          <a:lstStyle/>
          <a:p>
            <a:r>
              <a:rPr lang="en-MY" dirty="0"/>
              <a:t>Hull Design</a:t>
            </a:r>
          </a:p>
        </p:txBody>
      </p:sp>
      <p:sp>
        <p:nvSpPr>
          <p:cNvPr id="3" name="Content Placeholder 2">
            <a:extLst>
              <a:ext uri="{FF2B5EF4-FFF2-40B4-BE49-F238E27FC236}">
                <a16:creationId xmlns:a16="http://schemas.microsoft.com/office/drawing/2014/main" id="{361D321B-932E-B45B-882B-8AF5491B7335}"/>
              </a:ext>
            </a:extLst>
          </p:cNvPr>
          <p:cNvSpPr>
            <a:spLocks noGrp="1"/>
          </p:cNvSpPr>
          <p:nvPr>
            <p:ph idx="1"/>
          </p:nvPr>
        </p:nvSpPr>
        <p:spPr>
          <a:xfrm>
            <a:off x="700635" y="1707502"/>
            <a:ext cx="10691265" cy="4221712"/>
          </a:xfrm>
        </p:spPr>
        <p:txBody>
          <a:bodyPr>
            <a:normAutofit fontScale="92500" lnSpcReduction="20000"/>
          </a:bodyPr>
          <a:lstStyle/>
          <a:p>
            <a:r>
              <a:rPr lang="en-US" sz="1600" b="1" dirty="0"/>
              <a:t>Fuselage: </a:t>
            </a:r>
            <a:r>
              <a:rPr lang="en-US" sz="1600" dirty="0"/>
              <a:t>The fuselage is the main body of the UAV and contains the electronic components, sensors, and payloads. The size and shape of the fuselage depend on the size and weight of the UAV and the intended mission.</a:t>
            </a:r>
          </a:p>
          <a:p>
            <a:r>
              <a:rPr lang="en-US" sz="1600" b="1" dirty="0"/>
              <a:t>Wings: </a:t>
            </a:r>
            <a:r>
              <a:rPr lang="en-US" sz="1600" dirty="0"/>
              <a:t>The wings provide lift and stability to the UAV during flight. The shape and size of the wings depend on the desired flight characteristics and the operating environment. For example, a glider UAV may have longer wings than a quadcopter UAV.</a:t>
            </a:r>
          </a:p>
          <a:p>
            <a:r>
              <a:rPr lang="en-US" sz="1600" b="1" dirty="0"/>
              <a:t>Tail: </a:t>
            </a:r>
            <a:r>
              <a:rPr lang="en-US" sz="1600" dirty="0"/>
              <a:t>The tail provides stability and control during flight. The tail includes the horizontal stabilizer, which prevents the UAV from pitching up or down, and the vertical stabilizer, which prevents the UAV from yawing or spinning.</a:t>
            </a:r>
          </a:p>
          <a:p>
            <a:r>
              <a:rPr lang="en-US" sz="1600" b="1" dirty="0"/>
              <a:t>Landing Gear: </a:t>
            </a:r>
            <a:r>
              <a:rPr lang="en-US" sz="1600" dirty="0"/>
              <a:t>The landing gear is used to support the UAV during takeoff and landing. The landing gear can be fixed or retractable, depending on the UAV's operating environment and mission requirements.</a:t>
            </a:r>
          </a:p>
          <a:p>
            <a:r>
              <a:rPr lang="en-US" sz="1600" b="1" dirty="0"/>
              <a:t>Materials: </a:t>
            </a:r>
            <a:r>
              <a:rPr lang="en-US" sz="1600" dirty="0"/>
              <a:t>The materials used to construct the UAV's hull depend on the intended mission and operating environment. Common materials include carbon fiber, fiberglass, aluminum, and plastic.</a:t>
            </a:r>
          </a:p>
          <a:p>
            <a:r>
              <a:rPr lang="en-US" sz="1600" b="1" dirty="0"/>
              <a:t>Shape: </a:t>
            </a:r>
            <a:r>
              <a:rPr lang="en-US" sz="1600" dirty="0"/>
              <a:t>The shape of the UAV's hull can affect its aerodynamics and flight performance. Some UAVs have a sleek, aerodynamic design for high-speed flights, while others have a more bulky design for increased payload capacity.</a:t>
            </a:r>
          </a:p>
          <a:p>
            <a:r>
              <a:rPr lang="en-US" sz="1600" b="1" dirty="0"/>
              <a:t>Payload Bays: </a:t>
            </a:r>
            <a:r>
              <a:rPr lang="en-US" sz="1600" dirty="0"/>
              <a:t>Many UAVs have payload bays or compartments for carrying cameras, sensors, and other equipment. The size and shape of these compartments depend on the size of the payload and the UAV's mission requirements.</a:t>
            </a:r>
            <a:endParaRPr lang="en-MY" sz="1600" dirty="0"/>
          </a:p>
        </p:txBody>
      </p:sp>
    </p:spTree>
    <p:extLst>
      <p:ext uri="{BB962C8B-B14F-4D97-AF65-F5344CB8AC3E}">
        <p14:creationId xmlns:p14="http://schemas.microsoft.com/office/powerpoint/2010/main" val="20569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5F603-481A-4C60-687D-4FAF5D5887F2}"/>
              </a:ext>
            </a:extLst>
          </p:cNvPr>
          <p:cNvSpPr>
            <a:spLocks noGrp="1"/>
          </p:cNvSpPr>
          <p:nvPr>
            <p:ph type="title"/>
          </p:nvPr>
        </p:nvSpPr>
        <p:spPr>
          <a:xfrm>
            <a:off x="700635" y="922096"/>
            <a:ext cx="10691265" cy="864072"/>
          </a:xfrm>
        </p:spPr>
        <p:txBody>
          <a:bodyPr>
            <a:normAutofit/>
          </a:bodyPr>
          <a:lstStyle/>
          <a:p>
            <a:r>
              <a:rPr lang="en-MY" dirty="0"/>
              <a:t>Hull Design</a:t>
            </a:r>
          </a:p>
        </p:txBody>
      </p:sp>
      <p:cxnSp>
        <p:nvCxnSpPr>
          <p:cNvPr id="11" name="Straight Connector 10">
            <a:extLst>
              <a:ext uri="{FF2B5EF4-FFF2-40B4-BE49-F238E27FC236}">
                <a16:creationId xmlns:a16="http://schemas.microsoft.com/office/drawing/2014/main" id="{5EF1A8C6-8F60-4EF2-B4D7-A5A5E94F69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9361C32-D2B6-6B84-B835-B23AFC5C48D0}"/>
              </a:ext>
            </a:extLst>
          </p:cNvPr>
          <p:cNvPicPr>
            <a:picLocks noChangeAspect="1"/>
          </p:cNvPicPr>
          <p:nvPr/>
        </p:nvPicPr>
        <p:blipFill>
          <a:blip r:embed="rId2"/>
          <a:stretch>
            <a:fillRect/>
          </a:stretch>
        </p:blipFill>
        <p:spPr>
          <a:xfrm>
            <a:off x="800099" y="1868035"/>
            <a:ext cx="2912950" cy="3923165"/>
          </a:xfrm>
          <a:prstGeom prst="rect">
            <a:avLst/>
          </a:prstGeom>
        </p:spPr>
      </p:pic>
      <p:sp>
        <p:nvSpPr>
          <p:cNvPr id="3" name="Content Placeholder 2">
            <a:extLst>
              <a:ext uri="{FF2B5EF4-FFF2-40B4-BE49-F238E27FC236}">
                <a16:creationId xmlns:a16="http://schemas.microsoft.com/office/drawing/2014/main" id="{2D321F77-804B-22DB-C56A-30EEC5A406C1}"/>
              </a:ext>
            </a:extLst>
          </p:cNvPr>
          <p:cNvSpPr>
            <a:spLocks noGrp="1"/>
          </p:cNvSpPr>
          <p:nvPr>
            <p:ph idx="1"/>
          </p:nvPr>
        </p:nvSpPr>
        <p:spPr>
          <a:xfrm>
            <a:off x="4797971" y="1906418"/>
            <a:ext cx="6693941" cy="3923165"/>
          </a:xfrm>
        </p:spPr>
        <p:txBody>
          <a:bodyPr>
            <a:normAutofit/>
          </a:bodyPr>
          <a:lstStyle/>
          <a:p>
            <a:pPr>
              <a:lnSpc>
                <a:spcPct val="110000"/>
              </a:lnSpc>
            </a:pPr>
            <a:r>
              <a:rPr lang="en-US" sz="1300" b="1"/>
              <a:t>Fixed-wing UAVs: </a:t>
            </a:r>
            <a:r>
              <a:rPr lang="en-US" sz="1300"/>
              <a:t>Fixed-wing UAVs have a fuselage that houses the electronic components and payload, and a set of wings that provide lift and stability. They are typically designed for longer-range flights and can be used for applications such as aerial mapping, surveillance, and agriculture. Examples include the DJI </a:t>
            </a:r>
            <a:r>
              <a:rPr lang="en-US" sz="1300" err="1"/>
              <a:t>Matrice</a:t>
            </a:r>
            <a:r>
              <a:rPr lang="en-US" sz="1300"/>
              <a:t> 300 RTK and the </a:t>
            </a:r>
            <a:r>
              <a:rPr lang="en-US" sz="1300" err="1"/>
              <a:t>SenseFly</a:t>
            </a:r>
            <a:r>
              <a:rPr lang="en-US" sz="1300"/>
              <a:t> </a:t>
            </a:r>
            <a:r>
              <a:rPr lang="en-US" sz="1300" err="1"/>
              <a:t>eBee</a:t>
            </a:r>
            <a:r>
              <a:rPr lang="en-US" sz="1300"/>
              <a:t> X.</a:t>
            </a:r>
          </a:p>
          <a:p>
            <a:pPr>
              <a:lnSpc>
                <a:spcPct val="110000"/>
              </a:lnSpc>
            </a:pPr>
            <a:r>
              <a:rPr lang="en-US" sz="1300" b="1"/>
              <a:t>Rotary-wing UAVs: </a:t>
            </a:r>
            <a:r>
              <a:rPr lang="en-US" sz="1300"/>
              <a:t>Rotary-wing UAVs, also known as multirotor UAVs, have a central body that houses the electronic components and payload, and several rotors that provide lift and stability. They are typically used for shorter-range flights and can be used for applications such as aerial photography, inspection, and search and rescue. Examples include the DJI Mavic Air 2 and the Yuneec Typhoon H Plus.</a:t>
            </a:r>
          </a:p>
          <a:p>
            <a:pPr>
              <a:lnSpc>
                <a:spcPct val="110000"/>
              </a:lnSpc>
            </a:pPr>
            <a:r>
              <a:rPr lang="en-US" sz="1300" b="1"/>
              <a:t>Hybrid UAVs: </a:t>
            </a:r>
            <a:r>
              <a:rPr lang="en-US" sz="1300"/>
              <a:t>Hybrid UAVs combine features of both fixed-wing and rotary-wing UAVs. They have a central body that houses the electronic components and payload, and a set of wings that provide lift during horizontal flight. They also have rotors that provide lift and stability during vertical takeoff and landing. They are typically used for applications such as aerial mapping, surveillance, and inspection. Examples include the Quantum Systems Trinity and the MMC </a:t>
            </a:r>
            <a:r>
              <a:rPr lang="en-US" sz="1300" err="1"/>
              <a:t>HyDrone</a:t>
            </a:r>
            <a:r>
              <a:rPr lang="en-US" sz="1300"/>
              <a:t> 1550.</a:t>
            </a:r>
            <a:endParaRPr lang="en-MY" sz="1300"/>
          </a:p>
        </p:txBody>
      </p:sp>
      <p:cxnSp>
        <p:nvCxnSpPr>
          <p:cNvPr id="13" name="Straight Connector 12">
            <a:extLst>
              <a:ext uri="{FF2B5EF4-FFF2-40B4-BE49-F238E27FC236}">
                <a16:creationId xmlns:a16="http://schemas.microsoft.com/office/drawing/2014/main" id="{FD9760AA-CA3F-4C65-B688-B44307731F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5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D5CE-30A3-7D80-5077-B4F988208137}"/>
              </a:ext>
            </a:extLst>
          </p:cNvPr>
          <p:cNvSpPr>
            <a:spLocks noGrp="1"/>
          </p:cNvSpPr>
          <p:nvPr>
            <p:ph type="title"/>
          </p:nvPr>
        </p:nvSpPr>
        <p:spPr/>
        <p:txBody>
          <a:bodyPr/>
          <a:lstStyle/>
          <a:p>
            <a:r>
              <a:rPr lang="en-MY" dirty="0"/>
              <a:t>Propulsion System</a:t>
            </a:r>
          </a:p>
        </p:txBody>
      </p:sp>
      <p:sp>
        <p:nvSpPr>
          <p:cNvPr id="3" name="Content Placeholder 2">
            <a:extLst>
              <a:ext uri="{FF2B5EF4-FFF2-40B4-BE49-F238E27FC236}">
                <a16:creationId xmlns:a16="http://schemas.microsoft.com/office/drawing/2014/main" id="{FA8F6F06-AD50-5CA2-D2DD-69D249C2A391}"/>
              </a:ext>
            </a:extLst>
          </p:cNvPr>
          <p:cNvSpPr>
            <a:spLocks noGrp="1"/>
          </p:cNvSpPr>
          <p:nvPr>
            <p:ph idx="1"/>
          </p:nvPr>
        </p:nvSpPr>
        <p:spPr>
          <a:xfrm>
            <a:off x="700635" y="1810139"/>
            <a:ext cx="10691265" cy="4119075"/>
          </a:xfrm>
        </p:spPr>
        <p:txBody>
          <a:bodyPr>
            <a:normAutofit/>
          </a:bodyPr>
          <a:lstStyle/>
          <a:p>
            <a:r>
              <a:rPr lang="en-US" sz="1800" b="1" dirty="0"/>
              <a:t>Electric motors: </a:t>
            </a:r>
            <a:r>
              <a:rPr lang="en-US" sz="1800" dirty="0"/>
              <a:t>Electric motors are the most common type of propulsion system used in small UAVs. They are lightweight, efficient, and can be powered by batteries. They are typically used in multirotor UAVs, such as quadcopters, and provide both lift and control.</a:t>
            </a:r>
          </a:p>
          <a:p>
            <a:r>
              <a:rPr lang="en-US" sz="1800" b="1" dirty="0"/>
              <a:t>Gasoline engines: </a:t>
            </a:r>
            <a:r>
              <a:rPr lang="en-US" sz="1800" dirty="0"/>
              <a:t>Gasoline engines are commonly used in larger UAVs that require more power and longer flight times. They are typically used in fixed-wing UAVs and provide the necessary thrust to propel the UAV forward.</a:t>
            </a:r>
          </a:p>
          <a:p>
            <a:r>
              <a:rPr lang="en-US" sz="1800" b="1" dirty="0"/>
              <a:t>Jet engines: </a:t>
            </a:r>
            <a:r>
              <a:rPr lang="en-US" sz="1800" dirty="0"/>
              <a:t>Jet engines are used in high-performance UAVs that require high speeds and altitude. They are typically used in military UAVs and provide the necessary thrust to propel the UAV forward.</a:t>
            </a:r>
          </a:p>
          <a:p>
            <a:r>
              <a:rPr lang="en-US" sz="1800" b="1" dirty="0"/>
              <a:t>Hybrid systems: </a:t>
            </a:r>
            <a:r>
              <a:rPr lang="en-US" sz="1800" dirty="0"/>
              <a:t>Hybrid propulsion systems combine the advantages of electric motors and gasoline engines. They use an electric motor for takeoff and landing and a gasoline engine for cruising flight. These systems are typically used in medium-sized UAVs and provide a balance of power and efficiency.</a:t>
            </a:r>
            <a:endParaRPr lang="en-MY" sz="1800" dirty="0"/>
          </a:p>
        </p:txBody>
      </p:sp>
    </p:spTree>
    <p:extLst>
      <p:ext uri="{BB962C8B-B14F-4D97-AF65-F5344CB8AC3E}">
        <p14:creationId xmlns:p14="http://schemas.microsoft.com/office/powerpoint/2010/main" val="3224671984"/>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35371F"/>
      </a:dk2>
      <a:lt2>
        <a:srgbClr val="E2E7E8"/>
      </a:lt2>
      <a:accent1>
        <a:srgbClr val="EE836E"/>
      </a:accent1>
      <a:accent2>
        <a:srgbClr val="E19226"/>
      </a:accent2>
      <a:accent3>
        <a:srgbClr val="A7A74D"/>
      </a:accent3>
      <a:accent4>
        <a:srgbClr val="80B03A"/>
      </a:accent4>
      <a:accent5>
        <a:srgbClr val="4ABA33"/>
      </a:accent5>
      <a:accent6>
        <a:srgbClr val="2FBB52"/>
      </a:accent6>
      <a:hlink>
        <a:srgbClr val="5A8B95"/>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77</TotalTime>
  <Words>2069</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Calisto MT</vt:lpstr>
      <vt:lpstr>Univers Condensed</vt:lpstr>
      <vt:lpstr>ChronicleVTI</vt:lpstr>
      <vt:lpstr>Unmanned Aerial Vehicle (UAV)</vt:lpstr>
      <vt:lpstr>History of UAV</vt:lpstr>
      <vt:lpstr>PowerPoint Presentation</vt:lpstr>
      <vt:lpstr>Applications of UAV</vt:lpstr>
      <vt:lpstr>PowerPoint Presentation</vt:lpstr>
      <vt:lpstr>Main Components of UAV</vt:lpstr>
      <vt:lpstr>Hull Design</vt:lpstr>
      <vt:lpstr>Hull Design</vt:lpstr>
      <vt:lpstr>Propulsion System</vt:lpstr>
      <vt:lpstr>PowerPoint Presentation</vt:lpstr>
      <vt:lpstr>Navigation System &amp; Control</vt:lpstr>
      <vt:lpstr>PowerPoint Presentation</vt:lpstr>
      <vt:lpstr>Data Collection</vt:lpstr>
      <vt:lpstr>PowerPoint Presentation</vt:lpstr>
      <vt:lpstr>Data Transmission</vt:lpstr>
      <vt:lpstr>Power management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dc:title>
  <dc:creator>IQMAL HAKIMI BIN RAZALI</dc:creator>
  <cp:lastModifiedBy>IQMAL HAKIMI BIN RAZALI</cp:lastModifiedBy>
  <cp:revision>2</cp:revision>
  <dcterms:created xsi:type="dcterms:W3CDTF">2023-04-04T06:34:23Z</dcterms:created>
  <dcterms:modified xsi:type="dcterms:W3CDTF">2023-04-07T07:13:13Z</dcterms:modified>
</cp:coreProperties>
</file>